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>
        <c:manualLayout>
          <c:xMode val="edge"/>
          <c:yMode val="edge"/>
          <c:x val="0.37636293755122024"/>
          <c:y val="8.50615792251492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пороха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dk1">
                      <a:tint val="885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885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885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A8-444C-8E68-6C613CDB387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A8-444C-8E68-6C613CDB387C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A8-444C-8E68-6C613CDB38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Селитра</c:v>
                </c:pt>
                <c:pt idx="1">
                  <c:v>Уголь</c:v>
                </c:pt>
                <c:pt idx="2">
                  <c:v>Сера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7-4AF8-B650-7531B40FD3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725E8-56A5-4260-BBC1-518D08DC2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433C7-0F62-9F3E-5741-9E2EDC19C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F797F-7671-121F-F121-B486EE12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1F6A8-A44A-AF50-59EC-40A6DDB4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A96F9-8A97-BB88-9445-4A0FE689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686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EF394-697A-9C89-90C3-ACD97C2E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8A2542-3A6D-C345-347A-B99604387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D2AC9-B542-AEE1-8D26-01B4D926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771CE-5A5C-FACC-CE2E-AD8F55BD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6851E-2E5C-FEAC-61A8-F7DAB432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1600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37BF91-EE1B-7B81-8F09-10012CDE4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0C502C-7D75-BA4E-E897-746E81BE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E2CF8-9448-EB60-BDFD-4C14126E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97D65-2AFA-DAED-5BEC-921D0DAC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E23D1-C7A0-13CB-F3B9-4A5A269C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3453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D2E97-7DC6-BD0C-CBE8-BCBBF933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673C1-7A9B-D13F-5AB3-0994B8B5C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7F129-DADB-20D9-582F-8E89F143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06FD1-AF0B-0519-F675-5D97D1C4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27920-CE74-6B01-CFF0-3F8BDE79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843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23F9E-7F5F-8FDF-DD46-CE6E1C20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76BA0-E1E1-E4B7-7309-D98BCE49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AC497-6FC9-AB7C-52CE-8195E8DE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A85F-1585-32D1-A44D-92D520E8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F0E57-B45D-D06D-2E08-1FD1D9D1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84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E4A5F-6AE6-6C53-BAE7-689D8D47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369F5-FDE7-0230-1FC3-649019782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539F6E-B29E-8344-D2DA-14A216FE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B8C43-D2BB-70EA-BFE6-EE709C8F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05E3F-BD1F-0F89-0CF5-EFA2DCF1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B20122-C325-0781-6261-DD769FE3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432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37FD9-5664-8A37-F343-34B251EB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B69E8C-7DDA-EE2D-D039-EBBE779F6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7BC786-78C9-CEE5-91F7-E9B3E6478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5D6E5C-DC62-35A0-F6B5-2B24251AD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4BB11A-1C25-7E8C-A8D0-A9651789C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480D12-BFB7-40A3-4236-B36AC26F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F9A971-3068-8ED5-D1D3-C426D789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EB8A34-82D2-8F7C-3A86-0C540B41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74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D8BF4-7AE2-4515-52E3-6E51EED9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AF8F93-32A1-15FE-E242-B1F2BB05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22705-5A2A-26B4-13E2-7CC93F34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FB3BE7-2391-EF79-4A7A-B1B0988F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856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2E4BC3-3A11-6530-F874-FA3A5A3C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06115-4A9A-A55D-000D-BAE65D93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58DE71-D9B4-79FA-719E-C12FB26A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4641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27DCB-1AB6-097E-9FA4-B2A5C849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3E661-AD8A-AFED-0955-35A483C3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35222-3101-057B-F5C3-09A95995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D94B6F-4C27-8E9A-4749-E46B5F9D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192C87-1209-8939-795A-594F5C7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0DD6A3-B4A0-3725-FCFF-BE110A9B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9735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549A-A11C-5B79-F35E-36F2A7E6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A2FC93-6990-7972-01F9-BC06C93C6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1B09F-FB0D-85A2-925A-18B1D28D5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A20B1-E67B-14E7-BD33-85F56545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0E09B0-707F-B83B-8FBE-611E9DEC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320518-481B-2BF5-D40F-C1FD85B4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858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9DFB0-9DAC-5263-3C46-86013372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2C378-E90E-4EA5-1590-C36784CF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BFE4EA-1D95-2257-06D5-87AB6BF49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5A4D-BC1D-44C4-9EB6-E499AB95B23F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7E1C5-8CE0-8E14-DDB5-728A55662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FE85D-2D22-0529-5B8F-93B3728AF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562B-F0A2-4367-8FF9-1E8B17A8A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60F082-2FA4-40A2-6830-6F400DB6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9129B-0AE8-5E52-8555-34E97BDCA31C}"/>
              </a:ext>
            </a:extLst>
          </p:cNvPr>
          <p:cNvSpPr txBox="1"/>
          <p:nvPr/>
        </p:nvSpPr>
        <p:spPr>
          <a:xfrm>
            <a:off x="2052536" y="1585610"/>
            <a:ext cx="89883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ahnschrift SemiBold" panose="020B0502040204020203" pitchFamily="34" charset="0"/>
              </a:rPr>
              <a:t>Функциональная грамотность на уроках химии</a:t>
            </a:r>
          </a:p>
          <a:p>
            <a:pPr algn="ctr"/>
            <a:endParaRPr lang="ru-RU" sz="3200" dirty="0">
              <a:latin typeface="Bahnschrift SemiBold" panose="020B0502040204020203" pitchFamily="34" charset="0"/>
            </a:endParaRPr>
          </a:p>
          <a:p>
            <a:pPr algn="ctr"/>
            <a:r>
              <a:rPr lang="ru-RU" sz="3200" dirty="0">
                <a:latin typeface="Bahnschrift SemiBold" panose="020B0502040204020203" pitchFamily="34" charset="0"/>
              </a:rPr>
              <a:t>на примере произведения А.С. Пушкина </a:t>
            </a:r>
          </a:p>
          <a:p>
            <a:pPr algn="ctr"/>
            <a:r>
              <a:rPr lang="ru-RU" sz="3200" dirty="0">
                <a:latin typeface="Bahnschrift SemiBold" panose="020B0502040204020203" pitchFamily="34" charset="0"/>
              </a:rPr>
              <a:t>«Капитанская дочка»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8381" y="5419492"/>
            <a:ext cx="3409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 химии МАОУ СОШ №15</a:t>
            </a:r>
          </a:p>
          <a:p>
            <a:r>
              <a:rPr lang="ru-RU" dirty="0" err="1" smtClean="0"/>
              <a:t>Основина</a:t>
            </a:r>
            <a:r>
              <a:rPr lang="ru-RU" dirty="0" smtClean="0"/>
              <a:t> Екатерина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1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9173-708D-C558-D619-D800EFE8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7182D-7F99-47ED-0161-339FBCA40A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27D388-F501-4766-F368-68C136E714B5}"/>
              </a:ext>
            </a:extLst>
          </p:cNvPr>
          <p:cNvSpPr txBox="1"/>
          <p:nvPr/>
        </p:nvSpPr>
        <p:spPr>
          <a:xfrm>
            <a:off x="1877438" y="826851"/>
            <a:ext cx="356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Прием: </a:t>
            </a:r>
            <a:r>
              <a:rPr lang="ru-RU" dirty="0"/>
              <a:t>Химический комментарий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046F9-9E36-DEDB-F5E2-1D338973068B}"/>
              </a:ext>
            </a:extLst>
          </p:cNvPr>
          <p:cNvSpPr txBox="1"/>
          <p:nvPr/>
        </p:nvSpPr>
        <p:spPr>
          <a:xfrm>
            <a:off x="1814206" y="1225947"/>
            <a:ext cx="729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Задача: </a:t>
            </a:r>
            <a:r>
              <a:rPr lang="ru-RU" dirty="0"/>
              <a:t>Найти в тексте фрагменты, связанные с химией, дать пояснение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D3A0D-D76C-0E01-7992-E59B211B7BEF}"/>
              </a:ext>
            </a:extLst>
          </p:cNvPr>
          <p:cNvSpPr txBox="1"/>
          <p:nvPr/>
        </p:nvSpPr>
        <p:spPr>
          <a:xfrm>
            <a:off x="1814206" y="1552793"/>
            <a:ext cx="9209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Пример 1: </a:t>
            </a:r>
          </a:p>
          <a:p>
            <a:r>
              <a:rPr lang="ru-RU" dirty="0"/>
              <a:t>– Бог милостив: солдат у нас довольно, </a:t>
            </a:r>
            <a:r>
              <a:rPr lang="ru-RU" dirty="0">
                <a:highlight>
                  <a:srgbClr val="FFFF00"/>
                </a:highlight>
              </a:rPr>
              <a:t>пороху</a:t>
            </a:r>
          </a:p>
          <a:p>
            <a:r>
              <a:rPr lang="ru-RU" dirty="0"/>
              <a:t>много, пушку я вычистил. Авось дадим отпор Пугачеву. Господь не выдаст, свинья не съест!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B5E02-A1ED-DFAB-7FEB-4FFE1C424662}"/>
              </a:ext>
            </a:extLst>
          </p:cNvPr>
          <p:cNvSpPr txBox="1"/>
          <p:nvPr/>
        </p:nvSpPr>
        <p:spPr>
          <a:xfrm>
            <a:off x="1814206" y="2514647"/>
            <a:ext cx="895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Связь с химией: </a:t>
            </a:r>
            <a:r>
              <a:rPr lang="ru-RU" dirty="0"/>
              <a:t>Реакция горения пороха, состав пороха, уравнение химической реакции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A4FF-EAD1-C002-16E1-1741F62EE559}"/>
              </a:ext>
            </a:extLst>
          </p:cNvPr>
          <p:cNvSpPr txBox="1"/>
          <p:nvPr/>
        </p:nvSpPr>
        <p:spPr>
          <a:xfrm>
            <a:off x="1814206" y="2883979"/>
            <a:ext cx="90831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Пример 2: </a:t>
            </a:r>
          </a:p>
          <a:p>
            <a:r>
              <a:rPr lang="ru-RU" dirty="0"/>
              <a:t>Он играл с маркером, который при выигрыше выпивал </a:t>
            </a:r>
            <a:r>
              <a:rPr lang="ru-RU" dirty="0">
                <a:highlight>
                  <a:srgbClr val="FFFF00"/>
                </a:highlight>
              </a:rPr>
              <a:t>рюмку водки</a:t>
            </a:r>
            <a:r>
              <a:rPr lang="ru-RU" dirty="0"/>
              <a:t>, а при проигрыше должен был лезть под биллиард на </a:t>
            </a:r>
            <a:r>
              <a:rPr lang="ru-RU" dirty="0" err="1"/>
              <a:t>четверинках</a:t>
            </a:r>
            <a:r>
              <a:rPr lang="ru-RU" dirty="0"/>
              <a:t>. Я стал смотреть на их игру. Чем долее она продолжалась, тем прогулки на </a:t>
            </a:r>
            <a:r>
              <a:rPr lang="ru-RU" dirty="0" err="1"/>
              <a:t>четверинках</a:t>
            </a:r>
            <a:r>
              <a:rPr lang="ru-RU" dirty="0"/>
              <a:t> становились чаще, пока, наконец, маркер остался под биллиардом.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9653" y="4345775"/>
            <a:ext cx="833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Связь с химией: </a:t>
            </a:r>
            <a:r>
              <a:rPr lang="ru-RU" dirty="0" smtClean="0"/>
              <a:t>Влияние этилового спирта на организм человека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D3A0D-D76C-0E01-7992-E59B211B7BEF}"/>
              </a:ext>
            </a:extLst>
          </p:cNvPr>
          <p:cNvSpPr txBox="1"/>
          <p:nvPr/>
        </p:nvSpPr>
        <p:spPr>
          <a:xfrm>
            <a:off x="1828767" y="4769163"/>
            <a:ext cx="9666594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 </a:t>
            </a:r>
            <a:r>
              <a:rPr lang="ru-RU" b="1" dirty="0" smtClean="0"/>
              <a:t>3: </a:t>
            </a:r>
            <a:endParaRPr lang="ru-RU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вышел из кибитки. Буран еще продолжался, хотя с меньшею силою. Было так темно, что хоть глаз выколи. Хозяин встретил нас у ворот, держа фонарь под полою, и ввел меня в горницу, тесную, но довольно чистую; лучина освещала ее. На стене висела винтовка и высокая казацкая шапка.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5651" y="6288625"/>
            <a:ext cx="9246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Связь с химией: </a:t>
            </a:r>
            <a:r>
              <a:rPr lang="ru-RU" dirty="0" smtClean="0"/>
              <a:t>Реакция горения, признак реакции – выделение света и тепла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5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B858-5BC9-0E67-D496-1DECBBA0B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8CE09-528D-6A83-AAFA-E9F23C9A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" y="22208"/>
            <a:ext cx="12202802" cy="685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716AF-AD23-C685-7D88-E91228F78406}"/>
              </a:ext>
            </a:extLst>
          </p:cNvPr>
          <p:cNvSpPr txBox="1"/>
          <p:nvPr/>
        </p:nvSpPr>
        <p:spPr>
          <a:xfrm>
            <a:off x="1177046" y="724871"/>
            <a:ext cx="314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Прием: </a:t>
            </a:r>
            <a:r>
              <a:rPr lang="ru-RU" dirty="0"/>
              <a:t>Инфографика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F472B-EB1C-D792-0183-EAF4BD4794C1}"/>
              </a:ext>
            </a:extLst>
          </p:cNvPr>
          <p:cNvSpPr txBox="1"/>
          <p:nvPr/>
        </p:nvSpPr>
        <p:spPr>
          <a:xfrm>
            <a:off x="1177046" y="1220981"/>
            <a:ext cx="3239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Ситуация: </a:t>
            </a:r>
            <a:r>
              <a:rPr lang="ru-RU" dirty="0"/>
              <a:t>Горение пороха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3A1D876-49EB-DC64-496D-C5DA23A95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832895"/>
              </p:ext>
            </p:extLst>
          </p:nvPr>
        </p:nvGraphicFramePr>
        <p:xfrm>
          <a:off x="-166451" y="1836452"/>
          <a:ext cx="4485532" cy="447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2128A7E-01A0-AAA8-8292-70465DE59A65}"/>
              </a:ext>
            </a:extLst>
          </p:cNvPr>
          <p:cNvSpPr txBox="1"/>
          <p:nvPr/>
        </p:nvSpPr>
        <p:spPr>
          <a:xfrm>
            <a:off x="6096000" y="724871"/>
            <a:ext cx="314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Уравнение реакции:</a:t>
            </a:r>
          </a:p>
        </p:txBody>
      </p:sp>
      <p:pic>
        <p:nvPicPr>
          <p:cNvPr id="12" name="Рисунок 11" descr="Изображение выглядит как шаблон, прямоугольный, искусство, кроссвор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961A31E-EB44-98CE-BCC5-8193AC0F5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53" y="2956210"/>
            <a:ext cx="3752850" cy="3895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CE0390-48BE-9FD4-938C-4B63D3C0388E}"/>
              </a:ext>
            </a:extLst>
          </p:cNvPr>
          <p:cNvSpPr txBox="1"/>
          <p:nvPr/>
        </p:nvSpPr>
        <p:spPr>
          <a:xfrm>
            <a:off x="6132679" y="1108773"/>
            <a:ext cx="3949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YS Text"/>
              </a:rPr>
              <a:t>2KNO₃ + S + 3C = K₂S + 3CO₂ + N₂</a:t>
            </a:r>
            <a:endParaRPr lang="ru-RU" dirty="0"/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0033E049-92B4-BD12-DC80-6BB03D0A8B31}"/>
              </a:ext>
            </a:extLst>
          </p:cNvPr>
          <p:cNvSpPr/>
          <p:nvPr/>
        </p:nvSpPr>
        <p:spPr>
          <a:xfrm>
            <a:off x="3768857" y="3873320"/>
            <a:ext cx="4727643" cy="2042808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11154-1EE6-D673-F639-11892CC2925D}"/>
              </a:ext>
            </a:extLst>
          </p:cNvPr>
          <p:cNvSpPr txBox="1"/>
          <p:nvPr/>
        </p:nvSpPr>
        <p:spPr>
          <a:xfrm>
            <a:off x="4567107" y="4026909"/>
            <a:ext cx="3599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-apple-system"/>
              </a:rPr>
              <a:t>В XVIII веке качество пороха зависело от чистоты селитры и тонкости помола компонентов. Влажный порох не взрывался — отсюда важность хранения в сухих бочках!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65452"/>
              </p:ext>
            </p:extLst>
          </p:nvPr>
        </p:nvGraphicFramePr>
        <p:xfrm>
          <a:off x="5403101" y="1836452"/>
          <a:ext cx="4659477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9877">
                  <a:extLst>
                    <a:ext uri="{9D8B030D-6E8A-4147-A177-3AD203B41FA5}">
                      <a16:colId xmlns:a16="http://schemas.microsoft.com/office/drawing/2014/main" val="1125106229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90240485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3138207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пороха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Химическая реакция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 и эффекты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3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2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229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FFE5-0465-1215-A69B-1073D418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72C1E-78BA-F97E-5132-57874AF0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3623B-E5CE-F337-FEE8-725AE4FED95D}"/>
              </a:ext>
            </a:extLst>
          </p:cNvPr>
          <p:cNvSpPr txBox="1"/>
          <p:nvPr/>
        </p:nvSpPr>
        <p:spPr>
          <a:xfrm>
            <a:off x="783771" y="457878"/>
            <a:ext cx="1071917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1500"/>
              </a:spcBef>
              <a:spcAft>
                <a:spcPts val="600"/>
              </a:spcAft>
              <a:buNone/>
            </a:pPr>
            <a:r>
              <a:rPr lang="ru-RU" b="1" dirty="0">
                <a:effectLst/>
                <a:latin typeface="-apple-system"/>
              </a:rPr>
              <a:t>Прием: </a:t>
            </a:r>
            <a:r>
              <a:rPr lang="ru-RU" b="1" dirty="0" smtClean="0">
                <a:effectLst/>
                <a:latin typeface="-apple-system"/>
              </a:rPr>
              <a:t>Создание</a:t>
            </a:r>
            <a:r>
              <a:rPr lang="ru-RU" b="1" dirty="0">
                <a:effectLst/>
                <a:latin typeface="-apple-system"/>
              </a:rPr>
              <a:t> кластеров или схем на примере понятия «порох» в «Капитанской дочке»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DC910-C54A-CA53-7AA0-7430033857E5}"/>
              </a:ext>
            </a:extLst>
          </p:cNvPr>
          <p:cNvSpPr txBox="1"/>
          <p:nvPr/>
        </p:nvSpPr>
        <p:spPr>
          <a:xfrm>
            <a:off x="3100955" y="973403"/>
            <a:ext cx="68709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	                 </a:t>
            </a:r>
            <a:r>
              <a:rPr lang="ru-RU" b="1" dirty="0"/>
              <a:t>Порох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/>
              <a:t>Химия (KNO₃+C+S)   	Сюжет (осада)   История (селитра) XVIII в.)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реакция горения           пушки крепости     	производство</a:t>
            </a:r>
          </a:p>
          <a:p>
            <a:r>
              <a:rPr lang="ru-RU" dirty="0"/>
              <a:t>         N₂↑ + CO₂↑                  выстрелы          	     хранение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F94F019-E629-9A92-5C90-ECDE9D4D312B}"/>
              </a:ext>
            </a:extLst>
          </p:cNvPr>
          <p:cNvCxnSpPr/>
          <p:nvPr/>
        </p:nvCxnSpPr>
        <p:spPr>
          <a:xfrm>
            <a:off x="6212732" y="1325711"/>
            <a:ext cx="0" cy="75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88882E6-D63C-D19A-7EDA-17B610264C7A}"/>
              </a:ext>
            </a:extLst>
          </p:cNvPr>
          <p:cNvCxnSpPr>
            <a:cxnSpLocks/>
          </p:cNvCxnSpPr>
          <p:nvPr/>
        </p:nvCxnSpPr>
        <p:spPr>
          <a:xfrm flipH="1">
            <a:off x="4589834" y="1290044"/>
            <a:ext cx="859277" cy="83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FD0644-038B-F876-C444-9103477863DA}"/>
              </a:ext>
            </a:extLst>
          </p:cNvPr>
          <p:cNvCxnSpPr>
            <a:cxnSpLocks/>
          </p:cNvCxnSpPr>
          <p:nvPr/>
        </p:nvCxnSpPr>
        <p:spPr>
          <a:xfrm>
            <a:off x="7179003" y="1252712"/>
            <a:ext cx="716067" cy="71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36BB08D-5D70-624C-414C-53BF40C26D8C}"/>
              </a:ext>
            </a:extLst>
          </p:cNvPr>
          <p:cNvCxnSpPr/>
          <p:nvPr/>
        </p:nvCxnSpPr>
        <p:spPr>
          <a:xfrm>
            <a:off x="6212732" y="2475472"/>
            <a:ext cx="0" cy="758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81DEE5C-98E0-7333-EE30-447F4A9D85E0}"/>
              </a:ext>
            </a:extLst>
          </p:cNvPr>
          <p:cNvCxnSpPr>
            <a:cxnSpLocks/>
          </p:cNvCxnSpPr>
          <p:nvPr/>
        </p:nvCxnSpPr>
        <p:spPr>
          <a:xfrm>
            <a:off x="8245266" y="2475472"/>
            <a:ext cx="716067" cy="71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7CAE7D3-7F49-ADE4-E9C4-399CFC1FD2FF}"/>
              </a:ext>
            </a:extLst>
          </p:cNvPr>
          <p:cNvCxnSpPr>
            <a:cxnSpLocks/>
          </p:cNvCxnSpPr>
          <p:nvPr/>
        </p:nvCxnSpPr>
        <p:spPr>
          <a:xfrm flipH="1">
            <a:off x="3574914" y="2439805"/>
            <a:ext cx="859277" cy="83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D02E71-9F0F-DE1F-21AD-2686D60C9287}"/>
              </a:ext>
            </a:extLst>
          </p:cNvPr>
          <p:cNvSpPr txBox="1"/>
          <p:nvPr/>
        </p:nvSpPr>
        <p:spPr>
          <a:xfrm>
            <a:off x="2855058" y="4152366"/>
            <a:ext cx="864789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-apple-system"/>
              </a:rPr>
              <a:t>Обсуждение и рефлексия</a:t>
            </a:r>
            <a:endParaRPr lang="ru-RU" sz="1600" b="0" dirty="0">
              <a:effectLst/>
              <a:latin typeface="-apple-system"/>
            </a:endParaRP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0" dirty="0">
                <a:effectLst/>
                <a:latin typeface="-apple-system"/>
              </a:rPr>
              <a:t>После заполнения кластера учащиеся отвечают на вопросы: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Как химические свойства пороха влияли на ход событий в романе?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Какие исторические детали, связанные с порохом, помогли вам лучше понять эпоху?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В чём символика «пороха» в контексте темы чести и войны?</a:t>
            </a:r>
          </a:p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-apple-system"/>
              </a:rPr>
              <a:t>Как бы изменился сюжет, если бы порох был недоступен?</a:t>
            </a:r>
          </a:p>
        </p:txBody>
      </p:sp>
    </p:spTree>
    <p:extLst>
      <p:ext uri="{BB962C8B-B14F-4D97-AF65-F5344CB8AC3E}">
        <p14:creationId xmlns:p14="http://schemas.microsoft.com/office/powerpoint/2010/main" val="3048675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5A6FB-E2A6-1F15-B776-9AD4ED5F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B48B18-B5C2-2707-E708-22EE37C1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02" cy="685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220F8-263C-7ACC-06C4-15E225A5B9AD}"/>
              </a:ext>
            </a:extLst>
          </p:cNvPr>
          <p:cNvSpPr txBox="1"/>
          <p:nvPr/>
        </p:nvSpPr>
        <p:spPr>
          <a:xfrm>
            <a:off x="688769" y="209131"/>
            <a:ext cx="6167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Прием</a:t>
            </a:r>
            <a:r>
              <a:rPr lang="ru-RU" dirty="0"/>
              <a:t>: Анализ </a:t>
            </a:r>
            <a:r>
              <a:rPr lang="ru-RU" dirty="0" err="1" smtClean="0"/>
              <a:t>киноэпизодов</a:t>
            </a:r>
            <a:r>
              <a:rPr lang="ru-RU" dirty="0" smtClean="0"/>
              <a:t> </a:t>
            </a:r>
            <a:r>
              <a:rPr lang="ru-RU" dirty="0"/>
              <a:t>с химической точки зрения</a:t>
            </a:r>
          </a:p>
        </p:txBody>
      </p:sp>
      <p:pic>
        <p:nvPicPr>
          <p:cNvPr id="8" name="Рисунок 7" descr="Изображение выглядит как человек, одежда, Человеческое лицо, черно-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7CFD74-7400-C72D-98ED-1842179B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077" y="1408752"/>
            <a:ext cx="4909978" cy="2312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зыкальный инструмент, гитара, концерт, чер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77FE9-9709-2AAA-3694-2368E5FC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42" y="1408753"/>
            <a:ext cx="5167188" cy="23171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ебо, оружие, на открытом воздухе, Жесток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EACDB9D-B90B-480C-B681-649F900DF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43" y="4219993"/>
            <a:ext cx="5167188" cy="215262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ебо, на открытом воздухе, оружие, Жесток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FEFE17-FBCC-DC70-AAA4-2A571BCDA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077" y="4237530"/>
            <a:ext cx="4909978" cy="2114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016" y="3720805"/>
            <a:ext cx="500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Горение  лучины. Признак – выделение света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8769" y="733277"/>
            <a:ext cx="888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</a:t>
            </a:r>
            <a:r>
              <a:rPr lang="ru-RU" dirty="0" smtClean="0"/>
              <a:t>: Превращение </a:t>
            </a:r>
            <a:r>
              <a:rPr lang="ru-RU" dirty="0"/>
              <a:t>одних веществ в другие называется химической </a:t>
            </a:r>
            <a:r>
              <a:rPr lang="ru-RU" dirty="0" smtClean="0"/>
              <a:t>реакцией. На представленных эпизодах укажите один ЛЮБОЙ признак химической реакции.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90072" y="3720805"/>
            <a:ext cx="620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Водка – этиловый спирт. Признак – токсическое отравление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050126" y="6437990"/>
            <a:ext cx="919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Выстрел из пушки. Признак – выделение света и тепла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84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348</Words>
  <Application>Microsoft Office PowerPoint</Application>
  <PresentationFormat>Широкоэкранный</PresentationFormat>
  <Paragraphs>49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-apple-system</vt:lpstr>
      <vt:lpstr>Arial</vt:lpstr>
      <vt:lpstr>Bahnschrift SemiBold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Основина</dc:creator>
  <cp:lastModifiedBy>Kab14</cp:lastModifiedBy>
  <cp:revision>12</cp:revision>
  <dcterms:created xsi:type="dcterms:W3CDTF">2026-03-24T16:26:00Z</dcterms:created>
  <dcterms:modified xsi:type="dcterms:W3CDTF">2026-04-17T03:37:39Z</dcterms:modified>
</cp:coreProperties>
</file>