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пороха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Селитра</c:v>
                </c:pt>
                <c:pt idx="1">
                  <c:v>Уголь</c:v>
                </c:pt>
                <c:pt idx="2">
                  <c:v>Сера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</c:v>
                </c:pt>
                <c:pt idx="1">
                  <c:v>0.15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7-4AF8-B650-7531B40FD3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725E8-56A5-4260-BBC1-518D08DC2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433C7-0F62-9F3E-5741-9E2EDC19C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F797F-7671-121F-F121-B486EE12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71F6A8-A44A-AF50-59EC-40A6DDB4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A96F9-8A97-BB88-9445-4A0FE689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6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EF394-697A-9C89-90C3-ACD97C2E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8A2542-3A6D-C345-347A-B99604387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1D2AC9-B542-AEE1-8D26-01B4D926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771CE-5A5C-FACC-CE2E-AD8F55BD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6851E-2E5C-FEAC-61A8-F7DAB432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1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37BF91-EE1B-7B81-8F09-10012CDE4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0C502C-7D75-BA4E-E897-746E81BE1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E2CF8-9448-EB60-BDFD-4C14126E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97D65-2AFA-DAED-5BEC-921D0DAC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E23D1-C7A0-13CB-F3B9-4A5A269C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3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D2E97-7DC6-BD0C-CBE8-BCBBF933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673C1-7A9B-D13F-5AB3-0994B8B5C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7F129-DADB-20D9-582F-8E89F143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606FD1-AF0B-0519-F675-5D97D1C4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27920-CE74-6B01-CFF0-3F8BDE79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8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23F9E-7F5F-8FDF-DD46-CE6E1C20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76BA0-E1E1-E4B7-7309-D98BCE491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7AC497-6FC9-AB7C-52CE-8195E8DE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BA85F-1585-32D1-A44D-92D520E8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BF0E57-B45D-D06D-2E08-1FD1D9D1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0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E4A5F-6AE6-6C53-BAE7-689D8D47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369F5-FDE7-0230-1FC3-649019782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539F6E-B29E-8344-D2DA-14A216FEF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B8C43-D2BB-70EA-BFE6-EE709C8F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05E3F-BD1F-0F89-0CF5-EFA2DCF1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B20122-C325-0781-6261-DD769FE3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4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37FD9-5664-8A37-F343-34B251EB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B69E8C-7DDA-EE2D-D039-EBBE779F6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7BC786-78C9-CEE5-91F7-E9B3E6478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5D6E5C-DC62-35A0-F6B5-2B24251AD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4BB11A-1C25-7E8C-A8D0-A9651789C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480D12-BFB7-40A3-4236-B36AC26F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F9A971-3068-8ED5-D1D3-C426D789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EB8A34-82D2-8F7C-3A86-0C540B41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D8BF4-7AE2-4515-52E3-6E51EED9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AF8F93-32A1-15FE-E242-B1F2BB05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22705-5A2A-26B4-13E2-7CC93F34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FB3BE7-2391-EF79-4A7A-B1B0988F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8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2E4BC3-3A11-6530-F874-FA3A5A3C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E06115-4A9A-A55D-000D-BAE65D93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58DE71-D9B4-79FA-719E-C12FB26A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4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27DCB-1AB6-097E-9FA4-B2A5C849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3E661-AD8A-AFED-0955-35A483C3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D35222-3101-057B-F5C3-09A959957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D94B6F-4C27-8E9A-4749-E46B5F9D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192C87-1209-8939-795A-594F5C70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0DD6A3-B4A0-3725-FCFF-BE110A9B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9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8549A-A11C-5B79-F35E-36F2A7E6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A2FC93-6990-7972-01F9-BC06C93C6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D1B09F-FB0D-85A2-925A-18B1D28D5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A20B1-E67B-14E7-BD33-85F56545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0E09B0-707F-B83B-8FBE-611E9DEC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320518-481B-2BF5-D40F-C1FD85B4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8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9DFB0-9DAC-5263-3C46-86013372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52C378-E90E-4EA5-1590-C36784CF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BFE4EA-1D95-2257-06D5-87AB6BF49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5A4D-BC1D-44C4-9EB6-E499AB95B23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7E1C5-8CE0-8E14-DDB5-728A55662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FE85D-2D22-0529-5B8F-93B3728AF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6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60F082-2FA4-40A2-6830-6F400DB684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02" cy="6851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9129B-0AE8-5E52-8555-34E97BDCA31C}"/>
              </a:ext>
            </a:extLst>
          </p:cNvPr>
          <p:cNvSpPr txBox="1"/>
          <p:nvPr/>
        </p:nvSpPr>
        <p:spPr>
          <a:xfrm>
            <a:off x="2052536" y="1585610"/>
            <a:ext cx="89883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Bahnschrift SemiBold" panose="020B0502040204020203" pitchFamily="34" charset="0"/>
              </a:rPr>
              <a:t>Функциональная грамотность на уроках химии</a:t>
            </a:r>
          </a:p>
          <a:p>
            <a:pPr algn="ctr"/>
            <a:endParaRPr lang="ru-RU" sz="3200" dirty="0">
              <a:latin typeface="Bahnschrift SemiBold" panose="020B0502040204020203" pitchFamily="34" charset="0"/>
            </a:endParaRPr>
          </a:p>
          <a:p>
            <a:pPr algn="ctr"/>
            <a:r>
              <a:rPr lang="ru-RU" sz="3200" dirty="0">
                <a:latin typeface="Bahnschrift SemiBold" panose="020B0502040204020203" pitchFamily="34" charset="0"/>
              </a:rPr>
              <a:t>на примере произведения А.С. Пушкина </a:t>
            </a:r>
          </a:p>
          <a:p>
            <a:pPr algn="ctr"/>
            <a:r>
              <a:rPr lang="ru-RU" sz="3200" dirty="0">
                <a:latin typeface="Bahnschrift SemiBold" panose="020B0502040204020203" pitchFamily="34" charset="0"/>
              </a:rPr>
              <a:t>«Капитанская дочка»</a:t>
            </a:r>
          </a:p>
        </p:txBody>
      </p:sp>
    </p:spTree>
    <p:extLst>
      <p:ext uri="{BB962C8B-B14F-4D97-AF65-F5344CB8AC3E}">
        <p14:creationId xmlns:p14="http://schemas.microsoft.com/office/powerpoint/2010/main" val="78921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9173-708D-C558-D619-D800EFE8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07182D-7F99-47ED-0161-339FBCA40A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02" cy="6851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27D388-F501-4766-F368-68C136E714B5}"/>
              </a:ext>
            </a:extLst>
          </p:cNvPr>
          <p:cNvSpPr txBox="1"/>
          <p:nvPr/>
        </p:nvSpPr>
        <p:spPr>
          <a:xfrm>
            <a:off x="1877438" y="826851"/>
            <a:ext cx="356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Прием: Химический комментарий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046F9-9E36-DEDB-F5E2-1D338973068B}"/>
              </a:ext>
            </a:extLst>
          </p:cNvPr>
          <p:cNvSpPr txBox="1"/>
          <p:nvPr/>
        </p:nvSpPr>
        <p:spPr>
          <a:xfrm>
            <a:off x="1877437" y="1504544"/>
            <a:ext cx="729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Задача: Найти в тексте фрагменты, связанные с химией, дать пояснение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D3A0D-D76C-0E01-7992-E59B211B7BEF}"/>
              </a:ext>
            </a:extLst>
          </p:cNvPr>
          <p:cNvSpPr txBox="1"/>
          <p:nvPr/>
        </p:nvSpPr>
        <p:spPr>
          <a:xfrm>
            <a:off x="1877437" y="2182237"/>
            <a:ext cx="9209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 1: </a:t>
            </a:r>
          </a:p>
          <a:p>
            <a:r>
              <a:rPr lang="ru-RU" dirty="0"/>
              <a:t>– Бог милостив: солдат у нас довольно, </a:t>
            </a:r>
            <a:r>
              <a:rPr lang="ru-RU" dirty="0">
                <a:highlight>
                  <a:srgbClr val="FFFF00"/>
                </a:highlight>
              </a:rPr>
              <a:t>пороху</a:t>
            </a:r>
          </a:p>
          <a:p>
            <a:r>
              <a:rPr lang="ru-RU" dirty="0"/>
              <a:t>много, пушку я вычистил. Авось дадим отпор Пугачеву. Господь не выдаст, свинья не съест!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B5E02-A1ED-DFAB-7FEB-4FFE1C424662}"/>
              </a:ext>
            </a:extLst>
          </p:cNvPr>
          <p:cNvSpPr txBox="1"/>
          <p:nvPr/>
        </p:nvSpPr>
        <p:spPr>
          <a:xfrm>
            <a:off x="1877437" y="3562394"/>
            <a:ext cx="895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Связь с химией: Реакция горения пороха, состав пороха, уравнение химической реакции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EA4FF-EAD1-C002-16E1-1741F62EE559}"/>
              </a:ext>
            </a:extLst>
          </p:cNvPr>
          <p:cNvSpPr txBox="1"/>
          <p:nvPr/>
        </p:nvSpPr>
        <p:spPr>
          <a:xfrm>
            <a:off x="2003896" y="4378586"/>
            <a:ext cx="90831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Пример 2: </a:t>
            </a:r>
          </a:p>
          <a:p>
            <a:r>
              <a:rPr lang="ru-RU" dirty="0"/>
              <a:t>Он играл с маркером, который при выигрыше выпивал рюмку водки, а при проигрыше должен был лезть под биллиард на </a:t>
            </a:r>
            <a:r>
              <a:rPr lang="ru-RU" dirty="0" err="1"/>
              <a:t>четверинках</a:t>
            </a:r>
            <a:r>
              <a:rPr lang="ru-RU" dirty="0"/>
              <a:t>. Я стал смотреть на их игру. Чем долее она продолжалась, тем прогулки на </a:t>
            </a:r>
            <a:r>
              <a:rPr lang="ru-RU" dirty="0" err="1"/>
              <a:t>четверинках</a:t>
            </a:r>
            <a:r>
              <a:rPr lang="ru-RU" dirty="0"/>
              <a:t> становились чаще, пока, наконец, маркер остался под биллиардом. </a:t>
            </a:r>
          </a:p>
        </p:txBody>
      </p:sp>
    </p:spTree>
    <p:extLst>
      <p:ext uri="{BB962C8B-B14F-4D97-AF65-F5344CB8AC3E}">
        <p14:creationId xmlns:p14="http://schemas.microsoft.com/office/powerpoint/2010/main" val="30995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3B858-5BC9-0E67-D496-1DECBBA0B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28CE09-528D-6A83-AAFA-E9F23C9AA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6" y="0"/>
            <a:ext cx="12202802" cy="6851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716AF-AD23-C685-7D88-E91228F78406}"/>
              </a:ext>
            </a:extLst>
          </p:cNvPr>
          <p:cNvSpPr txBox="1"/>
          <p:nvPr/>
        </p:nvSpPr>
        <p:spPr>
          <a:xfrm>
            <a:off x="1177046" y="724871"/>
            <a:ext cx="3142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Прием: Инфографика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F472B-EB1C-D792-0183-EAF4BD4794C1}"/>
              </a:ext>
            </a:extLst>
          </p:cNvPr>
          <p:cNvSpPr txBox="1"/>
          <p:nvPr/>
        </p:nvSpPr>
        <p:spPr>
          <a:xfrm>
            <a:off x="1177046" y="1220981"/>
            <a:ext cx="3239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Ситуация: Горение пороха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3A1D876-49EB-DC64-496D-C5DA23A95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462409"/>
              </p:ext>
            </p:extLst>
          </p:nvPr>
        </p:nvGraphicFramePr>
        <p:xfrm>
          <a:off x="350196" y="1654021"/>
          <a:ext cx="4485532" cy="447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2128A7E-01A0-AAA8-8292-70465DE59A65}"/>
              </a:ext>
            </a:extLst>
          </p:cNvPr>
          <p:cNvSpPr txBox="1"/>
          <p:nvPr/>
        </p:nvSpPr>
        <p:spPr>
          <a:xfrm>
            <a:off x="6096000" y="724871"/>
            <a:ext cx="3142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Уравнение реакции:</a:t>
            </a:r>
          </a:p>
        </p:txBody>
      </p:sp>
      <p:pic>
        <p:nvPicPr>
          <p:cNvPr id="12" name="Рисунок 11" descr="Изображение выглядит как шаблон, прямоугольный, искусство, кроссвор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961A31E-EB44-98CE-BCC5-8193AC0F5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553" y="2956210"/>
            <a:ext cx="3752850" cy="38957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CE0390-48BE-9FD4-938C-4B63D3C0388E}"/>
              </a:ext>
            </a:extLst>
          </p:cNvPr>
          <p:cNvSpPr txBox="1"/>
          <p:nvPr/>
        </p:nvSpPr>
        <p:spPr>
          <a:xfrm>
            <a:off x="6132679" y="1108773"/>
            <a:ext cx="3949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YS Text"/>
              </a:rPr>
              <a:t>2KNO₃ + S + 3C = K₂S + 3CO₂ + N₂</a:t>
            </a:r>
            <a:endParaRPr lang="ru-RU" dirty="0"/>
          </a:p>
        </p:txBody>
      </p:sp>
      <p:sp>
        <p:nvSpPr>
          <p:cNvPr id="17" name="Облачко с текстом: овальное 16">
            <a:extLst>
              <a:ext uri="{FF2B5EF4-FFF2-40B4-BE49-F238E27FC236}">
                <a16:creationId xmlns:a16="http://schemas.microsoft.com/office/drawing/2014/main" id="{0033E049-92B4-BD12-DC80-6BB03D0A8B31}"/>
              </a:ext>
            </a:extLst>
          </p:cNvPr>
          <p:cNvSpPr/>
          <p:nvPr/>
        </p:nvSpPr>
        <p:spPr>
          <a:xfrm>
            <a:off x="3935448" y="4050413"/>
            <a:ext cx="4727643" cy="2042808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E11154-1EE6-D673-F639-11892CC2925D}"/>
              </a:ext>
            </a:extLst>
          </p:cNvPr>
          <p:cNvSpPr txBox="1"/>
          <p:nvPr/>
        </p:nvSpPr>
        <p:spPr>
          <a:xfrm>
            <a:off x="4709267" y="4194654"/>
            <a:ext cx="35992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-apple-system"/>
              </a:rPr>
              <a:t>В XVIII веке качество пороха зависело от чистоты селитры и тонкости помола компонентов. Влажный порох не взрывался — отсюда важность хранения в сухих бочках!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22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8FFE5-0465-1215-A69B-1073D418D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D72C1E-78BA-F97E-5132-57874AF044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02" cy="6851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3623B-E5CE-F337-FEE8-725AE4FED95D}"/>
              </a:ext>
            </a:extLst>
          </p:cNvPr>
          <p:cNvSpPr txBox="1"/>
          <p:nvPr/>
        </p:nvSpPr>
        <p:spPr>
          <a:xfrm>
            <a:off x="1215957" y="457878"/>
            <a:ext cx="929153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1500"/>
              </a:spcBef>
              <a:spcAft>
                <a:spcPts val="600"/>
              </a:spcAft>
              <a:buNone/>
            </a:pPr>
            <a:r>
              <a:rPr lang="ru-RU" b="1" dirty="0">
                <a:effectLst/>
                <a:latin typeface="-apple-system"/>
              </a:rPr>
              <a:t>Прием: Создание кластеров или схем на примере понятия «порох» в «Капитанской дочке»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DC910-C54A-CA53-7AA0-7430033857E5}"/>
              </a:ext>
            </a:extLst>
          </p:cNvPr>
          <p:cNvSpPr txBox="1"/>
          <p:nvPr/>
        </p:nvSpPr>
        <p:spPr>
          <a:xfrm>
            <a:off x="3100955" y="973403"/>
            <a:ext cx="68709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	                 Порох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dirty="0"/>
              <a:t>Химия (KNO₃+C+S)   	Сюжет (осада)   История (селитра) XVIII в.)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реакция горения           пушки крепости     	производство</a:t>
            </a:r>
          </a:p>
          <a:p>
            <a:r>
              <a:rPr lang="ru-RU" dirty="0"/>
              <a:t>         N₂↑ + CO₂↑                  выстрелы          	     хранение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F94F019-E629-9A92-5C90-ECDE9D4D312B}"/>
              </a:ext>
            </a:extLst>
          </p:cNvPr>
          <p:cNvCxnSpPr/>
          <p:nvPr/>
        </p:nvCxnSpPr>
        <p:spPr>
          <a:xfrm>
            <a:off x="6212732" y="1325711"/>
            <a:ext cx="0" cy="758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88882E6-D63C-D19A-7EDA-17B610264C7A}"/>
              </a:ext>
            </a:extLst>
          </p:cNvPr>
          <p:cNvCxnSpPr>
            <a:cxnSpLocks/>
          </p:cNvCxnSpPr>
          <p:nvPr/>
        </p:nvCxnSpPr>
        <p:spPr>
          <a:xfrm flipH="1">
            <a:off x="4589834" y="1290044"/>
            <a:ext cx="859277" cy="83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3FD0644-038B-F876-C444-9103477863DA}"/>
              </a:ext>
            </a:extLst>
          </p:cNvPr>
          <p:cNvCxnSpPr>
            <a:cxnSpLocks/>
          </p:cNvCxnSpPr>
          <p:nvPr/>
        </p:nvCxnSpPr>
        <p:spPr>
          <a:xfrm>
            <a:off x="7179003" y="1252712"/>
            <a:ext cx="716067" cy="716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36BB08D-5D70-624C-414C-53BF40C26D8C}"/>
              </a:ext>
            </a:extLst>
          </p:cNvPr>
          <p:cNvCxnSpPr/>
          <p:nvPr/>
        </p:nvCxnSpPr>
        <p:spPr>
          <a:xfrm>
            <a:off x="6212732" y="2475472"/>
            <a:ext cx="0" cy="758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81DEE5C-98E0-7333-EE30-447F4A9D85E0}"/>
              </a:ext>
            </a:extLst>
          </p:cNvPr>
          <p:cNvCxnSpPr>
            <a:cxnSpLocks/>
          </p:cNvCxnSpPr>
          <p:nvPr/>
        </p:nvCxnSpPr>
        <p:spPr>
          <a:xfrm>
            <a:off x="8245266" y="2475472"/>
            <a:ext cx="716067" cy="716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7CAE7D3-7F49-ADE4-E9C4-399CFC1FD2FF}"/>
              </a:ext>
            </a:extLst>
          </p:cNvPr>
          <p:cNvCxnSpPr>
            <a:cxnSpLocks/>
          </p:cNvCxnSpPr>
          <p:nvPr/>
        </p:nvCxnSpPr>
        <p:spPr>
          <a:xfrm flipH="1">
            <a:off x="3574914" y="2439805"/>
            <a:ext cx="859277" cy="83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D02E71-9F0F-DE1F-21AD-2686D60C9287}"/>
              </a:ext>
            </a:extLst>
          </p:cNvPr>
          <p:cNvSpPr txBox="1"/>
          <p:nvPr/>
        </p:nvSpPr>
        <p:spPr>
          <a:xfrm>
            <a:off x="2855058" y="4152366"/>
            <a:ext cx="864789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>
                <a:effectLst/>
                <a:latin typeface="-apple-system"/>
              </a:rPr>
              <a:t>Обсуждение и рефлексия</a:t>
            </a:r>
            <a:endParaRPr lang="ru-RU" sz="1600" b="0" dirty="0">
              <a:effectLst/>
              <a:latin typeface="-apple-system"/>
            </a:endParaRPr>
          </a:p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0" dirty="0">
                <a:effectLst/>
                <a:latin typeface="-apple-system"/>
              </a:rPr>
              <a:t>После заполнения кластера учащиеся отвечают на вопросы:</a:t>
            </a:r>
          </a:p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-apple-system"/>
              </a:rPr>
              <a:t>Как химические свойства пороха влияли на ход событий в романе?</a:t>
            </a:r>
          </a:p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-apple-system"/>
              </a:rPr>
              <a:t>Какие исторические детали, связанные с порохом, помогли вам лучше понять эпоху?</a:t>
            </a:r>
          </a:p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-apple-system"/>
              </a:rPr>
              <a:t>В чём символика «пороха» в контексте темы чести и войны?</a:t>
            </a:r>
          </a:p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-apple-system"/>
              </a:rPr>
              <a:t>Как бы изменился сюжет, если бы порох был недоступен?</a:t>
            </a:r>
          </a:p>
        </p:txBody>
      </p:sp>
    </p:spTree>
    <p:extLst>
      <p:ext uri="{BB962C8B-B14F-4D97-AF65-F5344CB8AC3E}">
        <p14:creationId xmlns:p14="http://schemas.microsoft.com/office/powerpoint/2010/main" val="304867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5A6FB-E2A6-1F15-B776-9AD4ED5F7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B48B18-B5C2-2707-E708-22EE37C1E0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02" cy="6851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220F8-263C-7ACC-06C4-15E225A5B9AD}"/>
              </a:ext>
            </a:extLst>
          </p:cNvPr>
          <p:cNvSpPr txBox="1"/>
          <p:nvPr/>
        </p:nvSpPr>
        <p:spPr>
          <a:xfrm>
            <a:off x="1575880" y="481679"/>
            <a:ext cx="6167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Прием: Анализ эпизодов с химической точки зрения</a:t>
            </a:r>
          </a:p>
        </p:txBody>
      </p:sp>
      <p:pic>
        <p:nvPicPr>
          <p:cNvPr id="6" name="Рисунок 5" descr="Изображение выглядит как Человеческое лицо, черно-белый, одежда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1D9CC52-F4D4-13C5-EA21-F6809EFA8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33" y="979251"/>
            <a:ext cx="5791592" cy="3125821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одежда, Человеческое лицо, черно-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67CFD74-7400-C72D-98ED-1842179B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156" y="851011"/>
            <a:ext cx="5708811" cy="268821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зыкальный инструмент, гитара, концерт, чер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377FE9-9709-2AAA-3694-2368E5FC9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444" y="3667465"/>
            <a:ext cx="5994772" cy="268821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ебо, оружие, на открытом воздухе, Жестокос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EACDB9D-B90B-480C-B681-649F900DF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42" y="3730049"/>
            <a:ext cx="5994773" cy="24973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ебо, на открытом воздухе, оружие, Жестокос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FEFE17-FBCC-DC70-AAA4-2A571BCDA4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215" y="3730049"/>
            <a:ext cx="6242691" cy="26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E64BB-2CF9-3BE5-B2E6-425A30DDF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2ED726-0EDD-1ED8-2736-769A4825BD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02" cy="68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2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2D958-C67A-5212-FFB0-D2EDD5C99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C447E-084F-92B4-FCBC-A2A6B8D7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02" cy="68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92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314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-apple-system</vt:lpstr>
      <vt:lpstr>Arial</vt:lpstr>
      <vt:lpstr>Bahnschrift SemiBold</vt:lpstr>
      <vt:lpstr>Calibri</vt:lpstr>
      <vt:lpstr>Calibri Light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Екатерина Основина</dc:creator>
  <cp:lastModifiedBy>Екатерина Основина</cp:lastModifiedBy>
  <cp:revision>3</cp:revision>
  <dcterms:created xsi:type="dcterms:W3CDTF">2026-03-24T16:26:00Z</dcterms:created>
  <dcterms:modified xsi:type="dcterms:W3CDTF">2026-03-25T02:46:08Z</dcterms:modified>
</cp:coreProperties>
</file>