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9" r:id="rId5"/>
    <p:sldId id="308" r:id="rId6"/>
    <p:sldId id="261" r:id="rId7"/>
    <p:sldId id="282" r:id="rId8"/>
    <p:sldId id="262" r:id="rId9"/>
    <p:sldId id="283" r:id="rId10"/>
    <p:sldId id="263" r:id="rId11"/>
    <p:sldId id="284" r:id="rId12"/>
    <p:sldId id="264" r:id="rId13"/>
    <p:sldId id="285" r:id="rId14"/>
    <p:sldId id="265" r:id="rId15"/>
    <p:sldId id="286" r:id="rId16"/>
    <p:sldId id="266" r:id="rId17"/>
    <p:sldId id="287" r:id="rId18"/>
    <p:sldId id="267" r:id="rId19"/>
    <p:sldId id="288" r:id="rId20"/>
    <p:sldId id="268" r:id="rId21"/>
    <p:sldId id="289" r:id="rId22"/>
    <p:sldId id="269" r:id="rId23"/>
    <p:sldId id="290" r:id="rId24"/>
    <p:sldId id="270" r:id="rId25"/>
    <p:sldId id="291" r:id="rId26"/>
    <p:sldId id="294" r:id="rId27"/>
    <p:sldId id="300" r:id="rId28"/>
    <p:sldId id="310" r:id="rId29"/>
  </p:sldIdLst>
  <p:sldSz cx="12192000" cy="6858000"/>
  <p:notesSz cx="7104063" cy="10234613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黑体" charset="0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黑体" charset="0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黑体" charset="0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黑体" charset="0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黑体" charset="0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黑体" charset="0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黑体" charset="0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黑体" charset="0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kern="1200">
        <a:solidFill>
          <a:schemeClr val="tx1"/>
        </a:solidFill>
        <a:latin typeface="Calibri" panose="020F0502020204030204" charset="0"/>
        <a:ea typeface="黑体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1F8C"/>
    <a:srgbClr val="51218F"/>
    <a:srgbClr val="B2B2B2"/>
    <a:srgbClr val="202020"/>
    <a:srgbClr val="323232"/>
    <a:srgbClr val="CC3300"/>
    <a:srgbClr val="CC0000"/>
    <a:srgbClr val="FF3300"/>
    <a:srgbClr val="990000"/>
    <a:srgbClr val="FF8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/>
    <p:restoredTop sz="94660"/>
  </p:normalViewPr>
  <p:slideViewPr>
    <p:cSldViewPr snapToGrid="0" showGuides="1">
      <p:cViewPr varScale="1">
        <p:scale>
          <a:sx n="67" d="100"/>
          <a:sy n="67" d="100"/>
        </p:scale>
        <p:origin x="9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pPr fontAlgn="auto"/>
            <a:fld id="{0F9B84EA-7D68-4D60-9CB1-D50884785D1C}" type="datetimeFigureOut">
              <a:rPr lang="en-US" sz="1245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pPr fontAlgn="auto"/>
            <a:fld id="{8D4E0FC9-F1F8-4FAE-9988-3BA365CFD46F}" type="slidenum">
              <a:rPr lang="en-US" sz="1245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3" name="Slide Number Placeholder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auto"/>
            <a:fld id="{D6C8D182-E4C8-4120-9249-FC9774456FFA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8196" name="Slide Image Placehoder 3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97" name="Note Placeholder 4"/>
          <p:cNvSpPr>
            <a:spLocks noGrp="1"/>
          </p:cNvSpPr>
          <p:nvPr>
            <p:ph type="body" sz="quarter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ru-RU"/>
              <a:t>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auto"/>
            <a:fld id="{85D0DACE-38E0-42D2-9336-2B707D34BC6D}" type="slidenum">
              <a:rPr lang="en-US" strike="noStrike" noProof="1" smtClean="0">
                <a:latin typeface="+mn-lt"/>
                <a:ea typeface="+mn-ea"/>
                <a:cs typeface="+mn-cs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мещающий 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Замещающий текст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Замещающий 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242" name="Замещающий текст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ве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Текстовое поле 5"/>
          <p:cNvSpPr txBox="1"/>
          <p:nvPr userDrawn="1"/>
        </p:nvSpPr>
        <p:spPr>
          <a:xfrm>
            <a:off x="2641600" y="2282825"/>
            <a:ext cx="6264275" cy="19827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lvl="0"/>
            <a:r>
              <a:rPr lang="ru-RU" altLang="en-US" i="1">
                <a:solidFill>
                  <a:schemeClr val="bg1"/>
                </a:solidFill>
                <a:latin typeface="Arial Black" panose="020B0A04020102020204" charset="0"/>
                <a:ea typeface="+mn-ea"/>
              </a:rPr>
              <a:t>Текст ответа :</a:t>
            </a:r>
          </a:p>
        </p:txBody>
      </p:sp>
      <p:sp>
        <p:nvSpPr>
          <p:cNvPr id="7" name="Управляющая кнопка: настраиваемая 6">
            <a:hlinkClick r:id="rId3" action="ppaction://hlinksldjump"/>
          </p:cNvPr>
          <p:cNvSpPr/>
          <p:nvPr userDrawn="1"/>
        </p:nvSpPr>
        <p:spPr>
          <a:xfrm>
            <a:off x="4083050" y="5332413"/>
            <a:ext cx="4008438" cy="509588"/>
          </a:xfrm>
          <a:prstGeom prst="actionButtonBlank">
            <a:avLst/>
          </a:prstGeom>
          <a:solidFill>
            <a:srgbClr val="512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ru-RU" altLang="en-US" sz="3200" strike="noStrike" noProof="1">
                <a:latin typeface="Gabriola" panose="04040605051002020D02" charset="0"/>
                <a:cs typeface="Gabriola" panose="04040605051002020D02" charset="0"/>
              </a:rPr>
              <a:t>Игровое поле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59940" y="474345"/>
            <a:ext cx="7428230" cy="135064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defRPr>
            </a:lvl1pPr>
          </a:lstStyle>
          <a:p>
            <a:pPr fontAlgn="auto"/>
            <a:r>
              <a:rPr lang="ru-RU" strike="noStrike" noProof="1"/>
              <a:t>Ответ на вопрос №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en-US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en-US" strike="noStrike" noProof="1">
                <a:sym typeface="+mn-ea"/>
              </a:rPr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>
                <a:sym typeface="+mn-ea"/>
              </a:rPr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>
                <a:sym typeface="+mn-ea"/>
              </a:rPr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>
                <a:sym typeface="+mn-ea"/>
              </a:rPr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>
                <a:sym typeface="+mn-ea"/>
              </a:rPr>
              <a:t>Fifth level</a:t>
            </a:r>
            <a:endParaRPr lang="en-US" strike="noStrike" noProof="1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  <a:latin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 Light" panose="020F0302020204030204" pitchFamily="34" charset="0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 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pPr fontAlgn="auto"/>
            <a:r>
              <a:rPr lang="en-US" strike="noStrike" noProof="1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pPr fontAlgn="auto"/>
            <a:r>
              <a:rPr lang="en-US" strike="noStrike" noProof="1">
                <a:sym typeface="+mn-ea"/>
              </a:rPr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>
                <a:sym typeface="+mn-ea"/>
              </a:rPr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>
                <a:sym typeface="+mn-ea"/>
              </a:rPr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>
                <a:sym typeface="+mn-ea"/>
              </a:rPr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>
                <a:sym typeface="+mn-ea"/>
              </a:rPr>
              <a:t>Fifth level</a:t>
            </a:r>
            <a:endParaRPr lang="en-US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pPr fontAlgn="auto"/>
            <a:r>
              <a:rPr lang="en-US" strike="noStrike" noProof="1">
                <a:sym typeface="+mn-ea"/>
              </a:rPr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en-US" strike="noStrike" noProof="1">
                <a:sym typeface="+mn-ea"/>
              </a:rPr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1">
                <a:effectLst/>
                <a:latin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 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извольн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Текстовое поле 6"/>
          <p:cNvSpPr txBox="1"/>
          <p:nvPr userDrawn="1"/>
        </p:nvSpPr>
        <p:spPr>
          <a:xfrm>
            <a:off x="2884488" y="2879725"/>
            <a:ext cx="6423025" cy="231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lvl="0"/>
            <a:endParaRPr lang="ru-RU" altLang="en-US" i="1">
              <a:solidFill>
                <a:schemeClr val="bg1"/>
              </a:solidFill>
              <a:latin typeface="Arial Black" panose="020B0A04020102020204" charset="0"/>
              <a:ea typeface="+mn-ea"/>
            </a:endParaRPr>
          </a:p>
        </p:txBody>
      </p:sp>
      <p:sp>
        <p:nvSpPr>
          <p:cNvPr id="9" name="Управляющая кнопка: настраиваемая 8">
            <a:hlinkClick r:id="" action="ppaction://hlinkshowjump?jump=nextslide"/>
          </p:cNvPr>
          <p:cNvSpPr/>
          <p:nvPr userDrawn="1"/>
        </p:nvSpPr>
        <p:spPr>
          <a:xfrm>
            <a:off x="4052888" y="5432425"/>
            <a:ext cx="4100513" cy="444500"/>
          </a:xfrm>
          <a:prstGeom prst="actionButtonBlank">
            <a:avLst/>
          </a:prstGeom>
          <a:solidFill>
            <a:srgbClr val="512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ru-RU" altLang="en-US" sz="2800" strike="noStrike" noProof="1">
                <a:latin typeface="Gabriola" panose="04040605051002020D02" charset="0"/>
                <a:cs typeface="Gabriola" panose="04040605051002020D02" charset="0"/>
              </a:rPr>
              <a:t>Узнать правильный ответ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115" y="657225"/>
            <a:ext cx="5779770" cy="1276350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defRPr>
            </a:lvl1pPr>
          </a:lstStyle>
          <a:p>
            <a:pPr fontAlgn="auto"/>
            <a:r>
              <a:rPr lang="ru-RU" strike="noStrike" noProof="1"/>
              <a:t>Вопрос №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en-US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ве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настраиваемая 6">
            <a:hlinkClick r:id="" action="ppaction://noaction"/>
          </p:cNvPr>
          <p:cNvSpPr/>
          <p:nvPr userDrawn="1"/>
        </p:nvSpPr>
        <p:spPr>
          <a:xfrm>
            <a:off x="4083050" y="5332413"/>
            <a:ext cx="4008438" cy="509588"/>
          </a:xfrm>
          <a:prstGeom prst="actionButtonBlank">
            <a:avLst/>
          </a:prstGeom>
          <a:solidFill>
            <a:srgbClr val="512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ru-RU" altLang="en-US" sz="3200" strike="noStrike" noProof="1">
                <a:latin typeface="Gabriola" panose="04040605051002020D02" charset="0"/>
                <a:cs typeface="Gabriola" panose="04040605051002020D02" charset="0"/>
                <a:hlinkClick r:id="rId3" action="ppaction://hlinksldjump"/>
              </a:rPr>
              <a:t>Игровое поле</a:t>
            </a:r>
            <a:endParaRPr lang="ru-RU" altLang="en-US" sz="3200" strike="noStrike" noProof="1">
              <a:latin typeface="Gabriola" panose="04040605051002020D02" charset="0"/>
              <a:cs typeface="Gabriola" panose="04040605051002020D0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59940" y="474345"/>
            <a:ext cx="7428230" cy="1350645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defRPr>
            </a:lvl1pPr>
          </a:lstStyle>
          <a:p>
            <a:pPr fontAlgn="auto"/>
            <a:r>
              <a:rPr lang="ru-RU" strike="noStrike" noProof="1"/>
              <a:t>Ответ на вопрос №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en-US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 fontAlgn="auto"/>
            <a:r>
              <a:rPr lang="en-US" strike="noStrike" noProof="1">
                <a:sym typeface="+mn-ea"/>
              </a:rPr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>
                <a:sym typeface="+mn-ea"/>
              </a:rPr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>
                <a:sym typeface="+mn-ea"/>
              </a:rPr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>
                <a:sym typeface="+mn-ea"/>
              </a:rPr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>
                <a:sym typeface="+mn-ea"/>
              </a:rPr>
              <a:t>Fifth level</a:t>
            </a:r>
            <a:endParaRPr lang="en-US" strike="noStrike" noProof="1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3135" cy="811530"/>
          </a:xfrm>
        </p:spPr>
        <p:txBody>
          <a:bodyPr anchor="b">
            <a:noAutofit/>
          </a:bodyPr>
          <a:lstStyle>
            <a:lvl1pPr>
              <a:defRPr sz="6000">
                <a:effectLst/>
              </a:defRPr>
            </a:lvl1pPr>
          </a:lstStyle>
          <a:p>
            <a:pPr fontAlgn="auto"/>
            <a:r>
              <a:rPr lang="en-US" strike="noStrike" noProof="1">
                <a:sym typeface="+mn-ea"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pPr fontAlgn="auto"/>
            <a:r>
              <a:rPr lang="en-US" strike="noStrike" noProof="1">
                <a:sym typeface="+mn-ea"/>
              </a:rPr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2800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>
                <a:sym typeface="+mn-ea"/>
              </a:rPr>
              <a:t>Second level</a:t>
            </a:r>
            <a:endParaRPr lang="en-US" strike="noStrike" noProof="1"/>
          </a:p>
          <a:p>
            <a:pPr lvl="2" fontAlgn="auto"/>
            <a:r>
              <a:rPr lang="en-US" strike="noStrike" noProof="1">
                <a:sym typeface="+mn-ea"/>
              </a:rPr>
              <a:t>Third level</a:t>
            </a:r>
            <a:endParaRPr lang="en-US" strike="noStrike" noProof="1"/>
          </a:p>
          <a:p>
            <a:pPr lvl="3" fontAlgn="auto"/>
            <a:r>
              <a:rPr lang="en-US" strike="noStrike" noProof="1">
                <a:sym typeface="+mn-ea"/>
              </a:rPr>
              <a:t>Fourth level</a:t>
            </a:r>
            <a:endParaRPr lang="en-US" strike="noStrike" noProof="1"/>
          </a:p>
          <a:p>
            <a:pPr lvl="4" fontAlgn="auto"/>
            <a:r>
              <a:rPr lang="en-US" strike="noStrike" noProof="1">
                <a:sym typeface="+mn-ea"/>
              </a:rPr>
              <a:t>Fifth level</a:t>
            </a:r>
            <a:endParaRPr lang="en-US" strike="noStrike" noProof="1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400"/>
            </a:lvl1pPr>
          </a:lstStyle>
          <a:p>
            <a:pPr fontAlgn="auto"/>
            <a:r>
              <a:rPr lang="en-US" strike="noStrike" noProof="1">
                <a:sym typeface="+mn-ea"/>
              </a:rPr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 fontAlgn="auto"/>
            <a:r>
              <a:rPr lang="en-US" strike="noStrike" noProof="1"/>
              <a:t>Click to edit Master text styles</a:t>
            </a:r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 fontAlgn="auto"/>
            <a:r>
              <a:rPr lang="en-US" strike="noStrike" noProof="1">
                <a:sym typeface="+mn-ea"/>
              </a:rPr>
              <a:t>Click to edit Master text styles</a:t>
            </a:r>
            <a:endParaRPr lang="en-US" strike="noStrike" noProof="1"/>
          </a:p>
          <a:p>
            <a:pPr lvl="1" fontAlgn="auto"/>
            <a:r>
              <a:rPr lang="en-US" strike="noStrike" noProof="1"/>
              <a:t>Second level</a:t>
            </a:r>
          </a:p>
          <a:p>
            <a:pPr lvl="2" fontAlgn="auto"/>
            <a:r>
              <a:rPr lang="en-US" strike="noStrike" noProof="1"/>
              <a:t>Third level</a:t>
            </a:r>
          </a:p>
          <a:p>
            <a:pPr lvl="3" fontAlgn="auto"/>
            <a:r>
              <a:rPr lang="en-US" strike="noStrike" noProof="1"/>
              <a:t>Fourth level</a:t>
            </a:r>
          </a:p>
          <a:p>
            <a:pPr lvl="4" fontAlgn="auto"/>
            <a:r>
              <a:rPr lang="en-US" strike="noStrike" noProof="1"/>
              <a:t>Fifth level</a:t>
            </a:r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извольны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ru-RU" strike="noStrike" noProof="1"/>
              <a:t>Образец заголовка</a:t>
            </a:r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en-US" strike="noStrike" noProof="1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Текстовое поле 6"/>
          <p:cNvSpPr txBox="1"/>
          <p:nvPr userDrawn="1"/>
        </p:nvSpPr>
        <p:spPr>
          <a:xfrm>
            <a:off x="2884488" y="2879725"/>
            <a:ext cx="6423025" cy="2317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lvl="0"/>
            <a:r>
              <a:rPr lang="ru-RU" altLang="en-US" i="1">
                <a:solidFill>
                  <a:schemeClr val="bg1"/>
                </a:solidFill>
                <a:latin typeface="Arial Black" panose="020B0A04020102020204" charset="0"/>
                <a:ea typeface="+mn-ea"/>
              </a:rPr>
              <a:t>Текст вопроса </a:t>
            </a:r>
          </a:p>
        </p:txBody>
      </p:sp>
      <p:sp>
        <p:nvSpPr>
          <p:cNvPr id="9" name="Управляющая кнопка: настраиваемая 8">
            <a:hlinkClick r:id="" action="ppaction://hlinkshowjump?jump=nextslide"/>
          </p:cNvPr>
          <p:cNvSpPr/>
          <p:nvPr userDrawn="1"/>
        </p:nvSpPr>
        <p:spPr>
          <a:xfrm>
            <a:off x="4052888" y="5432425"/>
            <a:ext cx="4100513" cy="444500"/>
          </a:xfrm>
          <a:prstGeom prst="actionButtonBlank">
            <a:avLst/>
          </a:prstGeom>
          <a:solidFill>
            <a:srgbClr val="51218F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/>
            <a:r>
              <a:rPr lang="ru-RU" altLang="en-US" sz="2800" strike="noStrike" noProof="1">
                <a:latin typeface="Gabriola" panose="04040605051002020D02" charset="0"/>
                <a:cs typeface="Gabriola" panose="04040605051002020D02" charset="0"/>
              </a:rPr>
              <a:t>Узнать правильный ответ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115" y="657225"/>
            <a:ext cx="5779770" cy="1276350"/>
          </a:xfrm>
        </p:spPr>
        <p:txBody>
          <a:bodyPr/>
          <a:lstStyle>
            <a:lvl1pPr>
              <a:defRPr i="1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defRPr>
            </a:lvl1pPr>
          </a:lstStyle>
          <a:p>
            <a:pPr fontAlgn="auto"/>
            <a:r>
              <a:rPr lang="ru-RU" strike="noStrike" noProof="1"/>
              <a:t>Вопрос №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endParaRPr lang="en-US" strike="noStrike" noProof="1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en-US" altLang="ru-RU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en-US" altLang="ru-RU" dirty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en-US" altLang="ru-RU" dirty="0"/>
              <a:t>Click to edit Master text styles</a:t>
            </a:r>
          </a:p>
          <a:p>
            <a:pPr lvl="1"/>
            <a:r>
              <a:rPr lang="en-US" altLang="ru-RU" dirty="0"/>
              <a:t>Second level</a:t>
            </a:r>
          </a:p>
          <a:p>
            <a:pPr lvl="2"/>
            <a:r>
              <a:rPr lang="en-US" altLang="ru-RU" dirty="0"/>
              <a:t>Third level</a:t>
            </a:r>
          </a:p>
          <a:p>
            <a:pPr lvl="3"/>
            <a:r>
              <a:rPr lang="en-US" altLang="ru-RU" dirty="0"/>
              <a:t>Fourth level</a:t>
            </a:r>
          </a:p>
          <a:p>
            <a:pPr lvl="4"/>
            <a:r>
              <a:rPr lang="en-US" altLang="ru-RU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760FBDFE-C587-4B4C-A407-44438C67B59E}" type="datetimeFigureOut">
              <a:rPr lang="en-US" strike="noStrike" noProof="1" smtClean="0">
                <a:latin typeface="+mn-lt"/>
                <a:ea typeface="+mn-ea"/>
                <a:cs typeface="+mn-cs"/>
              </a:rPr>
              <a:t>3/24/2026</a:t>
            </a:fld>
            <a:endParaRPr lang="en-US" strike="noStrike" noProof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endParaRPr lang="en-US" strike="noStrike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fontAlgn="auto"/>
            <a:fld id="{49AE70B2-8BF9-45C0-BB95-33D1B9D3A854}" type="slidenum">
              <a:rPr lang="en-US" strike="noStrike" noProof="1" smtClean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‹#›</a:t>
            </a:fld>
            <a:endParaRPr 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Relationship Id="rId14" Type="http://schemas.openxmlformats.org/officeDocument/2006/relationships/slide" Target="slide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Изображение 12"/>
          <p:cNvPicPr/>
          <p:nvPr/>
        </p:nvPicPr>
        <p:blipFill>
          <a:blip r:embed="rId3"/>
          <a:srcRect l="27168" t="20609" r="26605" b="25947"/>
          <a:stretch>
            <a:fillRect/>
          </a:stretch>
        </p:blipFill>
        <p:spPr>
          <a:xfrm rot="1560000">
            <a:off x="8665845" y="3938270"/>
            <a:ext cx="3126105" cy="2898775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11" name="Изображение 10"/>
          <p:cNvPicPr/>
          <p:nvPr/>
        </p:nvPicPr>
        <p:blipFill>
          <a:blip r:embed="rId4"/>
          <a:srcRect l="14315" t="-908" r="10032" b="20286"/>
          <a:stretch>
            <a:fillRect/>
          </a:stretch>
        </p:blipFill>
        <p:spPr>
          <a:xfrm rot="300000">
            <a:off x="5647690" y="74295"/>
            <a:ext cx="3091815" cy="3173730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7" name="Изображение 6"/>
          <p:cNvPicPr/>
          <p:nvPr/>
        </p:nvPicPr>
        <p:blipFill>
          <a:blip r:embed="rId5"/>
          <a:stretch>
            <a:fillRect/>
          </a:stretch>
        </p:blipFill>
        <p:spPr>
          <a:xfrm>
            <a:off x="9249410" y="-411480"/>
            <a:ext cx="3495675" cy="3724910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4" name="Изображение 3"/>
          <p:cNvPicPr/>
          <p:nvPr/>
        </p:nvPicPr>
        <p:blipFill>
          <a:blip r:embed="rId6">
            <a:lum bright="-6000"/>
          </a:blip>
          <a:srcRect l="53663" t="2106" r="-69"/>
          <a:stretch>
            <a:fillRect/>
          </a:stretch>
        </p:blipFill>
        <p:spPr>
          <a:xfrm>
            <a:off x="-569595" y="3621405"/>
            <a:ext cx="3082925" cy="3514725"/>
          </a:xfrm>
          <a:prstGeom prst="parallelogram">
            <a:avLst/>
          </a:prstGeom>
          <a:effectLst>
            <a:softEdge rad="635000"/>
          </a:effectLst>
        </p:spPr>
      </p:pic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597535" y="1365250"/>
            <a:ext cx="10997565" cy="2187575"/>
          </a:xfrm>
        </p:spPr>
        <p:txBody>
          <a:bodyPr vert="horz" lIns="91440" tIns="45720" rIns="91440" bIns="45720" anchor="b" anchorCtr="0">
            <a:normAutofit fontScale="90000"/>
          </a:bodyPr>
          <a:lstStyle/>
          <a:p>
            <a:pPr defTabSz="914400">
              <a:buClrTx/>
              <a:buSzTx/>
              <a:buFontTx/>
              <a:buNone/>
            </a:pPr>
            <a:r>
              <a:rPr lang="ru-RU" altLang="en-US" sz="7200" b="1" i="1" kern="1200">
                <a:solidFill>
                  <a:schemeClr val="bg1"/>
                </a:solidFill>
                <a:latin typeface="Book Antiqua" panose="02040602050305030304" charset="0"/>
                <a:ea typeface="+mj-ea"/>
                <a:cs typeface="Book Antiqua" panose="02040602050305030304" charset="0"/>
              </a:rPr>
              <a:t>Финансовая грамотность </a:t>
            </a: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1635125" y="3651250"/>
            <a:ext cx="9144000" cy="1273810"/>
          </a:xfrm>
        </p:spPr>
        <p:txBody>
          <a:bodyPr vert="horz" lIns="91440" tIns="45720" rIns="91440" bIns="45720" anchor="t" anchorCtr="0"/>
          <a:lstStyle/>
          <a:p>
            <a:pPr defTabSz="914400">
              <a:buSzTx/>
              <a:buFont typeface="Arial" panose="020B0604020202020204" pitchFamily="34" charset="0"/>
              <a:buNone/>
            </a:pPr>
            <a:r>
              <a:rPr lang="ru-RU" altLang="en-US" b="1" i="1" kern="1200" dirty="0">
                <a:solidFill>
                  <a:schemeClr val="bg1"/>
                </a:solidFill>
                <a:latin typeface="Bookman Old Style" panose="02050604050505020204" charset="0"/>
                <a:ea typeface="+mn-ea"/>
                <a:cs typeface="Bookman Old Style" panose="02050604050505020204" charset="0"/>
              </a:rPr>
              <a:t>Интегрированный урок по повести А.С Пушкина</a:t>
            </a:r>
            <a:br>
              <a:rPr lang="ru-RU" altLang="en-US" b="1" i="1" kern="1200" dirty="0">
                <a:solidFill>
                  <a:schemeClr val="bg1"/>
                </a:solidFill>
                <a:latin typeface="Bookman Old Style" panose="02050604050505020204" charset="0"/>
                <a:ea typeface="+mn-ea"/>
                <a:cs typeface="Bookman Old Style" panose="02050604050505020204" charset="0"/>
              </a:rPr>
            </a:br>
            <a:r>
              <a:rPr lang="ru-RU" altLang="en-US" b="1" i="1" kern="1200" dirty="0">
                <a:solidFill>
                  <a:schemeClr val="bg1"/>
                </a:solidFill>
                <a:latin typeface="Bookman Old Style" panose="02050604050505020204" charset="0"/>
                <a:ea typeface="+mn-ea"/>
                <a:cs typeface="Bookman Old Style" panose="02050604050505020204" charset="0"/>
              </a:rPr>
              <a:t>«Капитанская дочка» </a:t>
            </a:r>
            <a:r>
              <a:rPr lang="ru-RU" altLang="en-US" b="1" i="1" kern="1200">
                <a:solidFill>
                  <a:schemeClr val="bg1"/>
                </a:solidFill>
                <a:latin typeface="Bookman Old Style" panose="02050604050505020204" charset="0"/>
                <a:ea typeface="+mn-ea"/>
                <a:cs typeface="Bookman Old Style" panose="02050604050505020204" charset="0"/>
              </a:rPr>
              <a:t>с уроком </a:t>
            </a:r>
            <a:r>
              <a:rPr lang="ru-RU" altLang="en-US" b="1" i="1" kern="1200" dirty="0">
                <a:solidFill>
                  <a:schemeClr val="bg1"/>
                </a:solidFill>
                <a:latin typeface="Bookman Old Style" panose="02050604050505020204" charset="0"/>
                <a:ea typeface="+mn-ea"/>
                <a:cs typeface="Bookman Old Style" panose="02050604050505020204" charset="0"/>
              </a:rPr>
              <a:t>«</a:t>
            </a:r>
            <a:r>
              <a:rPr lang="ru-RU" altLang="en-US" b="1" i="1" dirty="0">
                <a:solidFill>
                  <a:schemeClr val="bg1"/>
                </a:solidFill>
                <a:latin typeface="Bookman Old Style" panose="02050604050505020204" charset="0"/>
                <a:ea typeface="+mn-ea"/>
                <a:cs typeface="Bookman Old Style" panose="02050604050505020204" charset="0"/>
              </a:rPr>
              <a:t>Ф</a:t>
            </a:r>
            <a:r>
              <a:rPr lang="ru-RU" altLang="en-US" b="1" i="1" kern="1200" dirty="0">
                <a:solidFill>
                  <a:schemeClr val="bg1"/>
                </a:solidFill>
                <a:latin typeface="Bookman Old Style" panose="02050604050505020204" charset="0"/>
                <a:ea typeface="+mn-ea"/>
                <a:cs typeface="Bookman Old Style" panose="02050604050505020204" charset="0"/>
              </a:rPr>
              <a:t>инансовая  грамотность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 rot="20640000">
            <a:off x="3450590" y="520065"/>
            <a:ext cx="3088005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500">
                <a:solidFill>
                  <a:schemeClr val="bg1"/>
                </a:solidFill>
                <a:sym typeface="+mn-ea"/>
              </a:rPr>
              <a:t>📖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 rot="1140000">
            <a:off x="6086475" y="4822825"/>
            <a:ext cx="3088005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1500">
                <a:solidFill>
                  <a:schemeClr val="bg1"/>
                </a:solidFill>
                <a:sym typeface="+mn-ea"/>
              </a:rPr>
              <a:t>📖</a:t>
            </a:r>
          </a:p>
        </p:txBody>
      </p:sp>
      <p:pic>
        <p:nvPicPr>
          <p:cNvPr id="9" name="Изображение 8"/>
          <p:cNvPicPr/>
          <p:nvPr/>
        </p:nvPicPr>
        <p:blipFill>
          <a:blip r:embed="rId7"/>
          <a:srcRect l="43307" t="6593"/>
          <a:stretch>
            <a:fillRect/>
          </a:stretch>
        </p:blipFill>
        <p:spPr>
          <a:xfrm rot="21180000">
            <a:off x="-85725" y="-74295"/>
            <a:ext cx="3559175" cy="3253740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12" name="Изображение 11"/>
          <p:cNvPicPr/>
          <p:nvPr/>
        </p:nvPicPr>
        <p:blipFill>
          <a:blip r:embed="rId8"/>
          <a:srcRect l="18285" t="48389" r="15053" b="11334"/>
          <a:stretch>
            <a:fillRect/>
          </a:stretch>
        </p:blipFill>
        <p:spPr>
          <a:xfrm rot="360000">
            <a:off x="2429510" y="3998595"/>
            <a:ext cx="3237865" cy="3078480"/>
          </a:xfrm>
          <a:prstGeom prst="ellipse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705">
        <p15:prstTrans prst="pageCurlSingle"/>
      </p:transition>
    </mc:Choice>
    <mc:Fallback xmlns="">
      <p:transition spd="slow" advTm="2705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4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129280" y="2845435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Ответ проверяется ведущим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5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altLang="en-US"/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920240" y="2398395"/>
            <a:ext cx="87376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Молодой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офицер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Пётр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Гринёв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теряет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значительную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сумму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денег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азартной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игре</a:t>
            </a: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. Какие качества и необходимость юноши подчеркивает этот эпизод?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5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661920" y="2496820"/>
            <a:ext cx="711200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Этот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эпизод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подчёркивает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легкомысленность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юноши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необходимость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учиться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управлять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своими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расходами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6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240915" y="2644775"/>
            <a:ext cx="805561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Семья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Мироновых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живет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скромно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,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но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достойно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,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следуя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простым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правилам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экономии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.</a:t>
            </a: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Что это за правила?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6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048000" y="31369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Ответ проверяется ведущим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7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889760" y="2307590"/>
            <a:ext cx="829056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Оцените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гипотетически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,</a:t>
            </a:r>
            <a:b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</a:b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сколько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стоила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бы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честь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Петра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Гринёва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денежном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эквиваленте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,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если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бы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он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продал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её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за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деньги</a:t>
            </a: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7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048000" y="31369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Ответ проверяется ведущим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8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78790" y="2537460"/>
            <a:ext cx="113969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Назовите эпизод повествующий </a:t>
            </a:r>
            <a:b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</a:b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 соотношени  цены и ценности </a:t>
            </a:r>
            <a:b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</a:b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 произведении.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8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873125" y="2398395"/>
            <a:ext cx="10128885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ea typeface="YS Text"/>
                <a:cs typeface="Book Antiqua" panose="02040602050305030304" charset="0"/>
              </a:rPr>
              <a:t>На</a:t>
            </a:r>
            <a:r>
              <a:rPr lang="en-US" altLang="zh-CN" sz="3200" b="1" i="1">
                <a:solidFill>
                  <a:schemeClr val="bg1"/>
                </a:solidFill>
                <a:latin typeface="Book Antiqua" panose="02040602050305030304" charset="0"/>
                <a:ea typeface="YS Text"/>
                <a:cs typeface="Book Antiqua" panose="02040602050305030304" charset="0"/>
              </a:rPr>
              <a:t>иболее ярко соотношения цены (материальной стоимости) и ценности (нравственной, духовной значимости) раскрывается в эпизоде с заячьим тулупчиком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9 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971675" y="2644775"/>
            <a:ext cx="868553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Предположите,какой мог бы быть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перечень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возможных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инвестиций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для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Петра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Гринёва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,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если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бы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он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жил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наши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дни</a:t>
            </a: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/>
          <p:nvPr>
            <p:custDataLst>
              <p:tags r:id="rId1"/>
            </p:custDataLst>
          </p:nvPr>
        </p:nvGraphicFramePr>
        <p:xfrm>
          <a:off x="0" y="0"/>
          <a:ext cx="12191365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8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8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07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61160">
                <a:tc>
                  <a:txBody>
                    <a:bodyPr/>
                    <a:lstStyle/>
                    <a:p>
                      <a:pPr algn="ctr">
                        <a:lnSpc>
                          <a:spcPct val="23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Экономика в лицах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3" action="ppaction://hlinksldjump"/>
                        </a:rPr>
                        <a:t>1</a:t>
                      </a:r>
                      <a:endParaRPr lang="ru-RU" altLang="en-US" sz="3200" b="1" i="1">
                        <a:solidFill>
                          <a:schemeClr val="bg1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4" action="ppaction://hlinksldjump"/>
                        </a:rPr>
                        <a:t>2 </a:t>
                      </a:r>
                      <a:endParaRPr lang="ru-RU" altLang="en-US" sz="3200" b="1" i="1">
                        <a:solidFill>
                          <a:schemeClr val="bg1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5" action="ppaction://hlinksldjump"/>
                        </a:rPr>
                        <a:t>3</a:t>
                      </a:r>
                      <a:endParaRPr lang="ru-RU" altLang="en-US" sz="3200" b="1" i="1">
                        <a:solidFill>
                          <a:schemeClr val="bg1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8470"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Денежные приключения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6" action="ppaction://hlinksldjump"/>
                        </a:rPr>
                        <a:t>1</a:t>
                      </a: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7" action="ppaction://hlinksldjump"/>
                        </a:rPr>
                        <a:t>2</a:t>
                      </a: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8" action="ppaction://hlinksldjump"/>
                        </a:rPr>
                        <a:t>3</a:t>
                      </a:r>
                      <a:endParaRPr lang="ru-RU" altLang="en-US" sz="3200" b="1" i="1">
                        <a:solidFill>
                          <a:schemeClr val="bg1"/>
                        </a:solidFill>
                        <a:latin typeface="Bookman Old Style" panose="02050604050505020204" charset="0"/>
                        <a:cs typeface="Bookman Old Style" panose="02050604050505020204" charset="0"/>
                      </a:endParaRP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9740">
                <a:tc>
                  <a:txBody>
                    <a:bodyPr/>
                    <a:lstStyle/>
                    <a:p>
                      <a:pPr algn="ctr">
                        <a:lnSpc>
                          <a:spcPct val="270000"/>
                        </a:lnSpc>
                        <a:buNone/>
                      </a:pPr>
                      <a:r>
                        <a:rPr lang="ru-RU" altLang="en-US" sz="2800" b="1" i="1">
                          <a:solidFill>
                            <a:schemeClr val="bg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Нравственная арифметика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9" action="ppaction://hlinksldjump"/>
                        </a:rPr>
                        <a:t>1 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10" action="ppaction://hlinksldjump"/>
                        </a:rPr>
                        <a:t>2 </a:t>
                      </a: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11" action="ppaction://hlinksldjump"/>
                        </a:rPr>
                        <a:t>3</a:t>
                      </a: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</a:rPr>
                        <a:t> 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8630"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 Antiqua" panose="02040602050305030304" charset="0"/>
                          <a:cs typeface="Book Antiqua" panose="02040602050305030304" charset="0"/>
                        </a:rPr>
                        <a:t>Современные уроки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12" action="ppaction://hlinksldjump"/>
                        </a:rPr>
                        <a:t>1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13" action="ppaction://hlinksldjump"/>
                        </a:rPr>
                        <a:t>2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40000"/>
                        </a:lnSpc>
                        <a:buNone/>
                      </a:pPr>
                      <a:r>
                        <a:rPr lang="ru-RU" altLang="en-US" sz="3200" b="1" i="1">
                          <a:solidFill>
                            <a:schemeClr val="bg1"/>
                          </a:solidFill>
                          <a:latin typeface="Bookman Old Style" panose="02050604050505020204" charset="0"/>
                          <a:cs typeface="Bookman Old Style" panose="02050604050505020204" charset="0"/>
                          <a:hlinkClick r:id="rId14" action="ppaction://hlinksldjump"/>
                        </a:rPr>
                        <a:t>3 </a:t>
                      </a:r>
                    </a:p>
                  </a:txBody>
                  <a:tcPr>
                    <a:lnL w="3175" cmpd="sng">
                      <a:solidFill>
                        <a:schemeClr val="bg1"/>
                      </a:solidFill>
                      <a:prstDash val="solid"/>
                    </a:lnL>
                    <a:lnR w="3175" cmpd="sng">
                      <a:solidFill>
                        <a:schemeClr val="bg1"/>
                      </a:solidFill>
                      <a:prstDash val="solid"/>
                    </a:lnR>
                    <a:lnT w="3175" cmpd="sng">
                      <a:solidFill>
                        <a:schemeClr val="bg1"/>
                      </a:solidFill>
                      <a:prstDash val="solid"/>
                    </a:lnT>
                    <a:lnB w="3175" cmpd="sng">
                      <a:solidFill>
                        <a:schemeClr val="bg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432">
        <p15:prstTrans prst="pageCurlSingle"/>
      </p:transition>
    </mc:Choice>
    <mc:Fallback xmlns="">
      <p:transition spd="slow" advTm="5432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9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048000" y="31369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Ответ проверяется ведущим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10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778000" y="2301240"/>
            <a:ext cx="9011285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Найдите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сходства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между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событиями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повести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современными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экономическими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кризисами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,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предлагая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способы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предотвращения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подобных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ситуаций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.</a:t>
            </a:r>
          </a:p>
          <a:p>
            <a:pPr algn="ctr"/>
            <a:endParaRPr lang="en-US" altLang="ru-RU" sz="3200" b="1" i="1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10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48000" y="313690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Ответ проверяется ведущим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11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164715" y="2398395"/>
            <a:ext cx="786320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Какой поступок Петра Гринёва свидетельствует о его высоком моральном уровне, несмотря на угрозу потерь жизнь?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11</a:t>
            </a: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048000" y="2875280"/>
            <a:ext cx="60960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Верность императрице Екатерине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II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12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346960" y="2398395"/>
            <a:ext cx="7498080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Какой современный финансовый иснтрумент позволил бы Петру Гринёву избежать попадания в долговую зависимость?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12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048000" y="2890520"/>
            <a:ext cx="60960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Накопительный счёт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792163" y="1664653"/>
            <a:ext cx="10607675" cy="2187575"/>
          </a:xfrm>
        </p:spPr>
        <p:txBody>
          <a:bodyPr vert="horz" lIns="91440" tIns="45720" rIns="91440" bIns="45720" anchor="b" anchorCtr="0"/>
          <a:lstStyle/>
          <a:p>
            <a:pPr defTabSz="914400">
              <a:buClrTx/>
              <a:buSzTx/>
              <a:buFontTx/>
              <a:buNone/>
            </a:pPr>
            <a:r>
              <a:rPr lang="ru-RU" altLang="en-US" sz="7200" b="1" i="1" kern="1200">
                <a:solidFill>
                  <a:schemeClr val="bg1"/>
                </a:solidFill>
                <a:latin typeface="Gabriola" panose="04040605051002020D02" charset="0"/>
                <a:ea typeface="+mj-ea"/>
                <a:cs typeface="+mj-cs"/>
              </a:rPr>
              <a:t>Спасибо за внимание!</a:t>
            </a:r>
          </a:p>
        </p:txBody>
      </p:sp>
      <p:sp>
        <p:nvSpPr>
          <p:cNvPr id="9218" name="Subtitle 4"/>
          <p:cNvSpPr>
            <a:spLocks noGrp="1"/>
          </p:cNvSpPr>
          <p:nvPr>
            <p:ph type="subTitle" idx="1"/>
          </p:nvPr>
        </p:nvSpPr>
        <p:spPr>
          <a:xfrm>
            <a:off x="1524000" y="3651250"/>
            <a:ext cx="9144000" cy="1655763"/>
          </a:xfrm>
        </p:spPr>
        <p:txBody>
          <a:bodyPr vert="horz" lIns="91440" tIns="45720" rIns="91440" bIns="45720" anchor="t" anchorCtr="0"/>
          <a:lstStyle/>
          <a:p>
            <a:pPr defTabSz="914400">
              <a:buSzTx/>
              <a:buFont typeface="Arial" panose="020B0604020202020204" pitchFamily="34" charset="0"/>
              <a:buNone/>
            </a:pPr>
            <a:endParaRPr lang="ru-RU" altLang="en-US" sz="4000" i="1" kern="1200">
              <a:solidFill>
                <a:schemeClr val="bg1"/>
              </a:solidFill>
              <a:latin typeface="Gabriola" panose="04040605051002020D02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lang="ru-RU" altLang="en-US"/>
            </a:br>
            <a:r>
              <a:rPr kumimoji="0" lang="ru-RU" altLang="en-US" sz="4000" b="0" i="1" u="none" strike="noStrike" kern="1200" cap="none" spc="0" normalizeH="0" baseline="0" noProof="1">
                <a:solidFill>
                  <a:schemeClr val="bg1"/>
                </a:solidFill>
                <a:latin typeface="Arial Black" panose="020B0A04020102020204" charset="0"/>
                <a:ea typeface="+mj-ea"/>
                <a:cs typeface="Arial Black" panose="020B0A04020102020204" charset="0"/>
              </a:rPr>
              <a:t>Вопрос № 1</a:t>
            </a:r>
          </a:p>
        </p:txBody>
      </p:sp>
      <p:sp>
        <p:nvSpPr>
          <p:cNvPr id="12290" name="Текстовое поле 9"/>
          <p:cNvSpPr txBox="1"/>
          <p:nvPr/>
        </p:nvSpPr>
        <p:spPr>
          <a:xfrm>
            <a:off x="1060450" y="2388870"/>
            <a:ext cx="10139680" cy="2560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lstStyle/>
          <a:p>
            <a:pPr algn="ctr"/>
            <a:endParaRPr lang="ru-RU" altLang="en-US" sz="6000" b="1" i="1">
              <a:solidFill>
                <a:schemeClr val="bg1"/>
              </a:solidFill>
              <a:latin typeface="Arial Narrow" panose="020B0606020202030204" charset="0"/>
              <a:ea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998720" y="594042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1373505" y="2717800"/>
            <a:ext cx="9685655" cy="163131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wrap="square" rtlCol="0" anchor="t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Кто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из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императоров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России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XVIII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века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проводил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реформы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, </a:t>
            </a:r>
            <a:r>
              <a:rPr lang="en-US" altLang="en-US" sz="3200" b="1" i="1">
                <a:ln>
                  <a:noFill/>
                </a:ln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направленные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на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укрепление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финансовой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системы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государства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?</a:t>
            </a:r>
            <a:endParaRPr lang="ru-RU" altLang="en-US" sz="3200" b="1" i="1">
              <a:solidFill>
                <a:schemeClr val="bg1"/>
              </a:solidFill>
              <a:latin typeface="Book Antiqua" panose="02040602050305030304" charset="0"/>
              <a:cs typeface="Book Antiqua" panose="02040602050305030304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 rot="540000">
            <a:off x="8825865" y="4082415"/>
            <a:ext cx="2785110" cy="1877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endParaRPr lang="zh-CN" altLang="en-US" sz="11500">
              <a:solidFill>
                <a:schemeClr val="bg1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34">
        <p15:prstTrans prst="pageCurlSingle"/>
      </p:transition>
    </mc:Choice>
    <mc:Fallback xmlns="">
      <p:transition spd="slow" advTm="93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1</a:t>
            </a:r>
          </a:p>
        </p:txBody>
      </p:sp>
      <p:sp>
        <p:nvSpPr>
          <p:cNvPr id="13314" name="Текстовое поле 8"/>
          <p:cNvSpPr txBox="1"/>
          <p:nvPr/>
        </p:nvSpPr>
        <p:spPr>
          <a:xfrm>
            <a:off x="7845425" y="5513388"/>
            <a:ext cx="40640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endParaRPr lang="ru-RU" altLang="en-US">
              <a:latin typeface="Calibri" panose="020F0502020204030204" charset="0"/>
              <a:ea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2059940" y="2644775"/>
            <a:ext cx="4643755" cy="1106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altLang="en-US" sz="44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Петр </a:t>
            </a:r>
            <a:r>
              <a:rPr lang="en-US" altLang="en-US" sz="44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I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rcRect b="3133"/>
          <a:stretch>
            <a:fillRect/>
          </a:stretch>
        </p:blipFill>
        <p:spPr>
          <a:xfrm>
            <a:off x="5438140" y="1360170"/>
            <a:ext cx="3982720" cy="4153535"/>
          </a:xfrm>
          <a:prstGeom prst="ellipse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83">
        <p15:prstTrans prst="pageCurlSingle"/>
      </p:transition>
    </mc:Choice>
    <mc:Fallback xmlns="">
      <p:transition spd="slow" advTm="168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2</a:t>
            </a:r>
          </a:p>
        </p:txBody>
      </p:sp>
      <p:sp>
        <p:nvSpPr>
          <p:cNvPr id="14338" name="Текстовое поле 2"/>
          <p:cNvSpPr txBox="1"/>
          <p:nvPr/>
        </p:nvSpPr>
        <p:spPr>
          <a:xfrm>
            <a:off x="2136775" y="2552700"/>
            <a:ext cx="8150225" cy="922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endParaRPr lang="ru-RU" altLang="en-US" sz="5400" b="1" i="1">
              <a:solidFill>
                <a:schemeClr val="bg1"/>
              </a:solidFill>
              <a:latin typeface="Arial Narrow" panose="020B0606020202030204" charset="0"/>
              <a:ea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911350" y="2248535"/>
            <a:ext cx="8601075" cy="2061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Какой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известный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Р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оссийский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полководец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прославился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не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только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военными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подвигами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,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но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умелым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управлением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финансами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армии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2</a:t>
            </a:r>
          </a:p>
        </p:txBody>
      </p:sp>
      <p:sp>
        <p:nvSpPr>
          <p:cNvPr id="15362" name="Текстовое поле 1"/>
          <p:cNvSpPr txBox="1"/>
          <p:nvPr/>
        </p:nvSpPr>
        <p:spPr>
          <a:xfrm>
            <a:off x="3048000" y="2968625"/>
            <a:ext cx="6096000" cy="9207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endParaRPr lang="ru-RU" altLang="en-US" sz="5400" b="1" i="1">
              <a:solidFill>
                <a:schemeClr val="bg1"/>
              </a:solidFill>
              <a:latin typeface="Arial Narrow" panose="020B0606020202030204" charset="0"/>
              <a:ea typeface="+mn-ea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447675" y="2663825"/>
            <a:ext cx="768032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altLang="en-US" sz="40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Александр</a:t>
            </a:r>
            <a:br>
              <a:rPr lang="en-US" altLang="en-US" sz="40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</a:br>
            <a:r>
              <a:rPr lang="en-US" altLang="ru-RU" sz="40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40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Васильевич</a:t>
            </a:r>
            <a:r>
              <a:rPr lang="en-US" altLang="ru-RU" sz="40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40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Суворов</a:t>
            </a:r>
          </a:p>
        </p:txBody>
      </p:sp>
      <p:pic>
        <p:nvPicPr>
          <p:cNvPr id="3" name="Изображение 2"/>
          <p:cNvPicPr/>
          <p:nvPr/>
        </p:nvPicPr>
        <p:blipFill>
          <a:blip r:embed="rId2"/>
          <a:srcRect l="15715" t="-3681" r="14336" b="9138"/>
          <a:stretch>
            <a:fillRect/>
          </a:stretch>
        </p:blipFill>
        <p:spPr>
          <a:xfrm flipH="1">
            <a:off x="6893560" y="1369060"/>
            <a:ext cx="4012565" cy="3912235"/>
          </a:xfrm>
          <a:prstGeom prst="ellipse">
            <a:avLst/>
          </a:prstGeom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3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169160" y="2497455"/>
            <a:ext cx="78536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Как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Екатерина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II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использовала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экономические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методы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для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укрепления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власти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и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влияния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в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стране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  <a:sym typeface="+mn-ea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60575" y="474663"/>
            <a:ext cx="7427913" cy="1350962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Ответ на вопрос № 3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640840" y="2332355"/>
            <a:ext cx="8788400" cy="2061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en-US" altLang="zh-CN" sz="3200" b="1" i="1">
                <a:solidFill>
                  <a:schemeClr val="bg1"/>
                </a:solidFill>
                <a:latin typeface="Book Antiqua" panose="02040602050305030304" charset="0"/>
                <a:ea typeface="YS Text"/>
                <a:cs typeface="Book Antiqua" panose="02040602050305030304" charset="0"/>
              </a:rPr>
              <a:t>Екатерина II использовала экономические методы для укрепления власти и влияния в стране, проводя политику «просвещенного абсолютизма»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B32B2"/>
            </a:gs>
            <a:gs pos="100000">
              <a:srgbClr val="401A5D"/>
            </a:gs>
          </a:gsLst>
          <a:lin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206750" y="657225"/>
            <a:ext cx="5778500" cy="1276350"/>
          </a:xfrm>
        </p:spPr>
        <p:txBody>
          <a:bodyPr vert="horz" lIns="91440" tIns="45720" rIns="91440" bIns="45720" anchor="ctr" anchorCtr="0"/>
          <a:lstStyle/>
          <a:p>
            <a:pPr algn="ctr" defTabSz="914400">
              <a:buNone/>
            </a:pPr>
            <a:r>
              <a:rPr lang="ru-RU" altLang="en-US" kern="1200">
                <a:latin typeface="Arial Black" panose="020B0A04020102020204" charset="0"/>
                <a:ea typeface="+mj-ea"/>
                <a:cs typeface="+mj-cs"/>
              </a:rPr>
              <a:t>Вопрос № 4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219960" y="2152015"/>
            <a:ext cx="775208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Вспомните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случай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,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когда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главный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герой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потерял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имущество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.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Нужно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предложить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альтернативный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вариант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развития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событий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,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позволяющий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сохранить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 </a:t>
            </a:r>
            <a:r>
              <a:rPr lang="en-US" altLang="en-US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активы</a:t>
            </a:r>
            <a:r>
              <a:rPr lang="en-US" altLang="ru-RU" sz="3200" b="1" i="1">
                <a:solidFill>
                  <a:schemeClr val="bg1"/>
                </a:solidFill>
                <a:latin typeface="Book Antiqua" panose="02040602050305030304" charset="0"/>
                <a:cs typeface="Book Antiqua" panose="0204060205030503030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59*540"/>
  <p:tag name="TABLE_ENDDRAG_RECT" val="0*0*959*540"/>
</p:tagLst>
</file>

<file path=ppt/theme/theme1.xml><?xml version="1.0" encoding="utf-8"?>
<a:theme xmlns:a="http://schemas.openxmlformats.org/drawingml/2006/main" name="Office Theme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  <a:extLst>
      <a:ext uri="{D81B5157-A7B6-4480-A006-42BB1BC3E7BB}">
        <wpsdc:hlinkScheme xmlns:wpsdc="http://www.wps.cn/officeDocument/2017/drawingmlCustomData" xmlns="" underline="false"/>
      </a:ext>
    </a:extLst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373</Words>
  <Application>Microsoft Office PowerPoint</Application>
  <PresentationFormat>Широкоэкранный</PresentationFormat>
  <Paragraphs>69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8" baseType="lpstr">
      <vt:lpstr>微软雅黑</vt:lpstr>
      <vt:lpstr>Arial</vt:lpstr>
      <vt:lpstr>Arial Black</vt:lpstr>
      <vt:lpstr>Arial Narrow</vt:lpstr>
      <vt:lpstr>Book Antiqua</vt:lpstr>
      <vt:lpstr>Bookman Old Style</vt:lpstr>
      <vt:lpstr>Calibri</vt:lpstr>
      <vt:lpstr>Calibri Light</vt:lpstr>
      <vt:lpstr>Gabriola</vt:lpstr>
      <vt:lpstr>Office Theme</vt:lpstr>
      <vt:lpstr>1_Office Theme</vt:lpstr>
      <vt:lpstr>Финансовая грамотность </vt:lpstr>
      <vt:lpstr>Презентация PowerPoint</vt:lpstr>
      <vt:lpstr> Вопрос № 1</vt:lpstr>
      <vt:lpstr>Ответ на вопрос № 1</vt:lpstr>
      <vt:lpstr>Вопрос № 2</vt:lpstr>
      <vt:lpstr>Ответ на вопрос № 2</vt:lpstr>
      <vt:lpstr>Вопрос № 3</vt:lpstr>
      <vt:lpstr>Ответ на вопрос № 3</vt:lpstr>
      <vt:lpstr>Вопрос № 4</vt:lpstr>
      <vt:lpstr>Ответ на вопрос № 4</vt:lpstr>
      <vt:lpstr>Вопрос № 5</vt:lpstr>
      <vt:lpstr>Ответ на вопрос № 5</vt:lpstr>
      <vt:lpstr>Вопрос № 6</vt:lpstr>
      <vt:lpstr>Ответ на вопрос № 6</vt:lpstr>
      <vt:lpstr>Вопрос № 7 </vt:lpstr>
      <vt:lpstr>Ответ на вопрос № 7</vt:lpstr>
      <vt:lpstr>Вопрос № 8</vt:lpstr>
      <vt:lpstr>Ответ на вопрос № 8</vt:lpstr>
      <vt:lpstr>Вопрос № 9 </vt:lpstr>
      <vt:lpstr>Ответ на вопрос № 9</vt:lpstr>
      <vt:lpstr>Вопрос № 10</vt:lpstr>
      <vt:lpstr>Ответ на вопрос № 10</vt:lpstr>
      <vt:lpstr>Вопрос № 11</vt:lpstr>
      <vt:lpstr>Ответ на вопрос № 11</vt:lpstr>
      <vt:lpstr>Вопрос № 12</vt:lpstr>
      <vt:lpstr>Ответ на вопрос № 12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</dc:creator>
  <cp:lastModifiedBy>15</cp:lastModifiedBy>
  <cp:revision>14</cp:revision>
  <dcterms:created xsi:type="dcterms:W3CDTF">2025-07-23T00:59:00Z</dcterms:created>
  <dcterms:modified xsi:type="dcterms:W3CDTF">2026-03-24T14:15:41Z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1049-12.2.0.23197</vt:lpwstr>
  </property>
  <property fmtid="{D5CDD505-2E9C-101B-9397-08002B2CF9AE}" pid="3" name="ICV">
    <vt:lpwstr>3B66567048E54C9E8029E47ACE002789_13</vt:lpwstr>
  </property>
</Properties>
</file>